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93" r:id="rId5"/>
    <p:sldId id="259" r:id="rId6"/>
    <p:sldId id="266" r:id="rId7"/>
    <p:sldId id="260" r:id="rId8"/>
    <p:sldId id="261" r:id="rId9"/>
    <p:sldId id="270" r:id="rId10"/>
    <p:sldId id="267" r:id="rId11"/>
    <p:sldId id="268" r:id="rId12"/>
    <p:sldId id="269" r:id="rId13"/>
    <p:sldId id="272" r:id="rId14"/>
    <p:sldId id="273" r:id="rId15"/>
    <p:sldId id="274" r:id="rId16"/>
    <p:sldId id="280" r:id="rId17"/>
    <p:sldId id="285" r:id="rId18"/>
    <p:sldId id="294" r:id="rId19"/>
    <p:sldId id="295" r:id="rId20"/>
    <p:sldId id="302" r:id="rId21"/>
    <p:sldId id="310" r:id="rId22"/>
    <p:sldId id="303" r:id="rId23"/>
    <p:sldId id="304" r:id="rId24"/>
    <p:sldId id="313" r:id="rId25"/>
    <p:sldId id="314" r:id="rId26"/>
    <p:sldId id="316" r:id="rId27"/>
    <p:sldId id="305" r:id="rId28"/>
    <p:sldId id="308" r:id="rId29"/>
    <p:sldId id="318" r:id="rId30"/>
    <p:sldId id="319" r:id="rId31"/>
    <p:sldId id="320" r:id="rId32"/>
    <p:sldId id="307" r:id="rId33"/>
    <p:sldId id="321" r:id="rId34"/>
    <p:sldId id="311" r:id="rId35"/>
    <p:sldId id="312" r:id="rId36"/>
    <p:sldId id="265" r:id="rId3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0E012A-60B5-416C-9BB2-9879C9803196}"/>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ar-EG" sz="1200" b="0" i="0" u="none" strike="noStrike" kern="1200" cap="none" spc="0" baseline="0">
                <a:solidFill>
                  <a:srgbClr val="000000"/>
                </a:solidFill>
                <a:uFillTx/>
                <a:latin typeface="Calibri"/>
                <a:cs typeface="Arial" pitchFamily="34"/>
              </a:defRPr>
            </a:lvl1pPr>
          </a:lstStyle>
          <a:p>
            <a:pPr lvl="0"/>
            <a:endParaRPr lang="ar-EG"/>
          </a:p>
        </p:txBody>
      </p:sp>
      <p:sp>
        <p:nvSpPr>
          <p:cNvPr id="3" name="Date Placeholder 2">
            <a:extLst>
              <a:ext uri="{FF2B5EF4-FFF2-40B4-BE49-F238E27FC236}">
                <a16:creationId xmlns:a16="http://schemas.microsoft.com/office/drawing/2014/main" id="{8BBF81F0-FF06-465E-A13D-09658955FD1F}"/>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ar-EG" sz="1200" b="0" i="0" u="none" strike="noStrike" kern="1200" cap="none" spc="0" baseline="0">
                <a:solidFill>
                  <a:srgbClr val="000000"/>
                </a:solidFill>
                <a:uFillTx/>
                <a:latin typeface="Calibri"/>
                <a:cs typeface="Arial" pitchFamily="34"/>
              </a:defRPr>
            </a:lvl1pPr>
          </a:lstStyle>
          <a:p>
            <a:pPr lvl="0"/>
            <a:fld id="{2D6C7023-7B6E-4BB0-A801-60B5CC0715D8}" type="datetime1">
              <a:rPr lang="ar-EG"/>
              <a:pPr lvl="0"/>
              <a:t>24/05/1447</a:t>
            </a:fld>
            <a:endParaRPr lang="ar-EG"/>
          </a:p>
        </p:txBody>
      </p:sp>
      <p:sp>
        <p:nvSpPr>
          <p:cNvPr id="4" name="Slide Image Placeholder 3">
            <a:extLst>
              <a:ext uri="{FF2B5EF4-FFF2-40B4-BE49-F238E27FC236}">
                <a16:creationId xmlns:a16="http://schemas.microsoft.com/office/drawing/2014/main" id="{B7C3AA90-CF79-437B-962C-D39EA69E9A17}"/>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E1EF74B6-CEF4-4D7A-A1ED-97EF2CA3CEA8}"/>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a:extLst>
              <a:ext uri="{FF2B5EF4-FFF2-40B4-BE49-F238E27FC236}">
                <a16:creationId xmlns:a16="http://schemas.microsoft.com/office/drawing/2014/main" id="{FB90F0B8-DC19-4F1A-B72B-34B2370FB3B1}"/>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ar-EG" sz="1200" b="0" i="0" u="none" strike="noStrike" kern="1200" cap="none" spc="0" baseline="0">
                <a:solidFill>
                  <a:srgbClr val="000000"/>
                </a:solidFill>
                <a:uFillTx/>
                <a:latin typeface="Calibri"/>
                <a:cs typeface="Arial" pitchFamily="34"/>
              </a:defRPr>
            </a:lvl1pPr>
          </a:lstStyle>
          <a:p>
            <a:pPr lvl="0"/>
            <a:endParaRPr lang="ar-EG"/>
          </a:p>
        </p:txBody>
      </p:sp>
      <p:sp>
        <p:nvSpPr>
          <p:cNvPr id="7" name="Slide Number Placeholder 6">
            <a:extLst>
              <a:ext uri="{FF2B5EF4-FFF2-40B4-BE49-F238E27FC236}">
                <a16:creationId xmlns:a16="http://schemas.microsoft.com/office/drawing/2014/main" id="{2DCB494D-AA04-4122-8C38-6F32C7079E73}"/>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ar-EG" sz="1200" b="0" i="0" u="none" strike="noStrike" kern="1200" cap="none" spc="0" baseline="0">
                <a:solidFill>
                  <a:srgbClr val="000000"/>
                </a:solidFill>
                <a:uFillTx/>
                <a:latin typeface="Calibri"/>
                <a:cs typeface="Arial" pitchFamily="34"/>
              </a:defRPr>
            </a:lvl1pPr>
          </a:lstStyle>
          <a:p>
            <a:pPr lvl="0"/>
            <a:fld id="{AEFF09BE-BF54-461D-82C4-F18E76F47FEC}" type="slidenum">
              <a:t>‹#›</a:t>
            </a:fld>
            <a:endParaRPr lang="ar-EG"/>
          </a:p>
        </p:txBody>
      </p:sp>
    </p:spTree>
    <p:extLst>
      <p:ext uri="{BB962C8B-B14F-4D97-AF65-F5344CB8AC3E}">
        <p14:creationId xmlns:p14="http://schemas.microsoft.com/office/powerpoint/2010/main" val="2321438659"/>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104885-CBED-4C68-9D05-790CBDE6D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10B59-5F34-464D-9C56-AD9DF80F4FC2}"/>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7411E6C5-FCE3-4AEB-A823-9ADFFA5CE998}"/>
              </a:ext>
            </a:extLst>
          </p:cNvPr>
          <p:cNvSpPr txBox="1">
            <a:spLocks noGrp="1"/>
          </p:cNvSpPr>
          <p:nvPr>
            <p:ph type="sldNum" sz="quarter" idx="8"/>
          </p:nvPr>
        </p:nvSpPr>
        <p:spPr/>
        <p:txBody>
          <a:bodyPr/>
          <a:lstStyle/>
          <a:p>
            <a:pPr lvl="0"/>
            <a:fld id="{414473A8-9BA2-40AF-9C45-5CCC72A8BA4B}" type="slidenum">
              <a:t>1</a:t>
            </a:fld>
            <a:endParaRPr lang="ar-EG"/>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669A7-C7C7-42BF-9156-52F7BD4BF7B2}"/>
              </a:ext>
            </a:extLst>
          </p:cNvPr>
          <p:cNvSpPr txBox="1">
            <a:spLocks noGrp="1"/>
          </p:cNvSpPr>
          <p:nvPr>
            <p:ph type="ctrTitle"/>
          </p:nvPr>
        </p:nvSpPr>
        <p:spPr>
          <a:xfrm>
            <a:off x="685800" y="2130423"/>
            <a:ext cx="7772400" cy="1470026"/>
          </a:xfrm>
        </p:spPr>
        <p:txBody>
          <a:bodyPr/>
          <a:lstStyle>
            <a:lvl1pPr>
              <a:defRPr/>
            </a:lvl1pPr>
          </a:lstStyle>
          <a:p>
            <a:pPr lvl="0"/>
            <a:r>
              <a:rPr lang="en-US"/>
              <a:t>Click to edit Master title style</a:t>
            </a:r>
          </a:p>
        </p:txBody>
      </p:sp>
      <p:sp>
        <p:nvSpPr>
          <p:cNvPr id="3" name="Subtitle 2">
            <a:extLst>
              <a:ext uri="{FF2B5EF4-FFF2-40B4-BE49-F238E27FC236}">
                <a16:creationId xmlns:a16="http://schemas.microsoft.com/office/drawing/2014/main" id="{2AD73F05-FF0C-4D1F-9289-55E2A4E838DD}"/>
              </a:ext>
            </a:extLst>
          </p:cNvPr>
          <p:cNvSpPr txBox="1">
            <a:spLocks noGrp="1"/>
          </p:cNvSpPr>
          <p:nvPr>
            <p:ph type="subTitle" idx="1"/>
          </p:nvPr>
        </p:nvSpPr>
        <p:spPr>
          <a:xfrm>
            <a:off x="1371600" y="3886200"/>
            <a:ext cx="6400800" cy="1752603"/>
          </a:xfrm>
        </p:spPr>
        <p:txBody>
          <a:bodyPr anchorCtr="1"/>
          <a:lstStyle>
            <a:lvl1pPr marL="0" indent="0" algn="ctr">
              <a:buNone/>
              <a:defRPr>
                <a:solidFill>
                  <a:srgbClr val="89898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29C6699C-DF2D-4217-A5BC-30CC637B5319}"/>
              </a:ext>
            </a:extLst>
          </p:cNvPr>
          <p:cNvSpPr txBox="1">
            <a:spLocks noGrp="1"/>
          </p:cNvSpPr>
          <p:nvPr>
            <p:ph type="dt" sz="half" idx="7"/>
          </p:nvPr>
        </p:nvSpPr>
        <p:spPr/>
        <p:txBody>
          <a:bodyPr/>
          <a:lstStyle>
            <a:lvl1pPr>
              <a:defRPr/>
            </a:lvl1pPr>
          </a:lstStyle>
          <a:p>
            <a:pPr lvl="0"/>
            <a:fld id="{E908CE50-0807-411C-B4AC-82FF971AB201}" type="datetime1">
              <a:rPr lang="en-US"/>
              <a:pPr lvl="0"/>
              <a:t>11/14/2025</a:t>
            </a:fld>
            <a:endParaRPr lang="en-US"/>
          </a:p>
        </p:txBody>
      </p:sp>
      <p:sp>
        <p:nvSpPr>
          <p:cNvPr id="5" name="Footer Placeholder 4">
            <a:extLst>
              <a:ext uri="{FF2B5EF4-FFF2-40B4-BE49-F238E27FC236}">
                <a16:creationId xmlns:a16="http://schemas.microsoft.com/office/drawing/2014/main" id="{6C24EF58-485D-4AAA-A6F6-B1779BDA56B7}"/>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9FAD9655-F3C2-4A33-B07A-CA9F8A47ACB6}"/>
              </a:ext>
            </a:extLst>
          </p:cNvPr>
          <p:cNvSpPr txBox="1">
            <a:spLocks noGrp="1"/>
          </p:cNvSpPr>
          <p:nvPr>
            <p:ph type="sldNum" sz="quarter" idx="8"/>
          </p:nvPr>
        </p:nvSpPr>
        <p:spPr/>
        <p:txBody>
          <a:bodyPr/>
          <a:lstStyle>
            <a:lvl1pPr>
              <a:defRPr/>
            </a:lvl1pPr>
          </a:lstStyle>
          <a:p>
            <a:pPr lvl="0"/>
            <a:fld id="{46B40FD7-7289-4BF3-9EE0-453A61A11E69}" type="slidenum">
              <a:t>‹#›</a:t>
            </a:fld>
            <a:endParaRPr lang="en-US"/>
          </a:p>
        </p:txBody>
      </p:sp>
    </p:spTree>
    <p:extLst>
      <p:ext uri="{BB962C8B-B14F-4D97-AF65-F5344CB8AC3E}">
        <p14:creationId xmlns:p14="http://schemas.microsoft.com/office/powerpoint/2010/main" val="46900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4670-22C3-41FD-8BF8-7FC775C18045}"/>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E8A9FC5A-CF42-4BA5-B8C3-FC9A677A5B9D}"/>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AB4DE-62F9-4BFD-84CD-E7E9603AA668}"/>
              </a:ext>
            </a:extLst>
          </p:cNvPr>
          <p:cNvSpPr txBox="1">
            <a:spLocks noGrp="1"/>
          </p:cNvSpPr>
          <p:nvPr>
            <p:ph type="dt" sz="half" idx="7"/>
          </p:nvPr>
        </p:nvSpPr>
        <p:spPr/>
        <p:txBody>
          <a:bodyPr/>
          <a:lstStyle>
            <a:lvl1pPr>
              <a:defRPr/>
            </a:lvl1pPr>
          </a:lstStyle>
          <a:p>
            <a:pPr lvl="0"/>
            <a:fld id="{4AA2CF1B-D322-4D7E-90DD-686E09DFBB84}" type="datetime1">
              <a:rPr lang="en-US"/>
              <a:pPr lvl="0"/>
              <a:t>11/14/2025</a:t>
            </a:fld>
            <a:endParaRPr lang="en-US"/>
          </a:p>
        </p:txBody>
      </p:sp>
      <p:sp>
        <p:nvSpPr>
          <p:cNvPr id="5" name="Footer Placeholder 4">
            <a:extLst>
              <a:ext uri="{FF2B5EF4-FFF2-40B4-BE49-F238E27FC236}">
                <a16:creationId xmlns:a16="http://schemas.microsoft.com/office/drawing/2014/main" id="{E8AF1041-CA76-4881-9BC7-37440C9C93D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3C04E05-04A9-42FD-96C9-8E64A6845CDD}"/>
              </a:ext>
            </a:extLst>
          </p:cNvPr>
          <p:cNvSpPr txBox="1">
            <a:spLocks noGrp="1"/>
          </p:cNvSpPr>
          <p:nvPr>
            <p:ph type="sldNum" sz="quarter" idx="8"/>
          </p:nvPr>
        </p:nvSpPr>
        <p:spPr/>
        <p:txBody>
          <a:bodyPr/>
          <a:lstStyle>
            <a:lvl1pPr>
              <a:defRPr/>
            </a:lvl1pPr>
          </a:lstStyle>
          <a:p>
            <a:pPr lvl="0"/>
            <a:fld id="{3709B299-6DAE-417B-AF3B-E4CC37FFBE6F}" type="slidenum">
              <a:t>‹#›</a:t>
            </a:fld>
            <a:endParaRPr lang="en-US"/>
          </a:p>
        </p:txBody>
      </p:sp>
    </p:spTree>
    <p:extLst>
      <p:ext uri="{BB962C8B-B14F-4D97-AF65-F5344CB8AC3E}">
        <p14:creationId xmlns:p14="http://schemas.microsoft.com/office/powerpoint/2010/main" val="272470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B5B57-2430-4EDD-B7FD-4B1B8833219C}"/>
              </a:ext>
            </a:extLst>
          </p:cNvPr>
          <p:cNvSpPr txBox="1">
            <a:spLocks noGrp="1"/>
          </p:cNvSpPr>
          <p:nvPr>
            <p:ph type="title" orient="vert"/>
          </p:nvPr>
        </p:nvSpPr>
        <p:spPr>
          <a:xfrm>
            <a:off x="6629400" y="274640"/>
            <a:ext cx="2057400" cy="5851529"/>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AFB1EA0E-0554-418E-ADC5-596A6D3CA151}"/>
              </a:ext>
            </a:extLst>
          </p:cNvPr>
          <p:cNvSpPr txBox="1">
            <a:spLocks noGrp="1"/>
          </p:cNvSpPr>
          <p:nvPr>
            <p:ph type="body" orient="vert" idx="1"/>
          </p:nvPr>
        </p:nvSpPr>
        <p:spPr>
          <a:xfrm>
            <a:off x="457200" y="274640"/>
            <a:ext cx="6019796" cy="5851529"/>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A0F4B-F8AD-40E3-80F3-8B1496D8B94C}"/>
              </a:ext>
            </a:extLst>
          </p:cNvPr>
          <p:cNvSpPr txBox="1">
            <a:spLocks noGrp="1"/>
          </p:cNvSpPr>
          <p:nvPr>
            <p:ph type="dt" sz="half" idx="7"/>
          </p:nvPr>
        </p:nvSpPr>
        <p:spPr/>
        <p:txBody>
          <a:bodyPr/>
          <a:lstStyle>
            <a:lvl1pPr>
              <a:defRPr/>
            </a:lvl1pPr>
          </a:lstStyle>
          <a:p>
            <a:pPr lvl="0"/>
            <a:fld id="{748155CB-D9D4-421A-A4B3-80768CF2C6EE}" type="datetime1">
              <a:rPr lang="en-US"/>
              <a:pPr lvl="0"/>
              <a:t>11/14/2025</a:t>
            </a:fld>
            <a:endParaRPr lang="en-US"/>
          </a:p>
        </p:txBody>
      </p:sp>
      <p:sp>
        <p:nvSpPr>
          <p:cNvPr id="5" name="Footer Placeholder 4">
            <a:extLst>
              <a:ext uri="{FF2B5EF4-FFF2-40B4-BE49-F238E27FC236}">
                <a16:creationId xmlns:a16="http://schemas.microsoft.com/office/drawing/2014/main" id="{E1A3D77C-35AE-4113-81AC-8B470BB5C0D0}"/>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06E6F32D-E849-4224-A1DA-3AAAF7A84346}"/>
              </a:ext>
            </a:extLst>
          </p:cNvPr>
          <p:cNvSpPr txBox="1">
            <a:spLocks noGrp="1"/>
          </p:cNvSpPr>
          <p:nvPr>
            <p:ph type="sldNum" sz="quarter" idx="8"/>
          </p:nvPr>
        </p:nvSpPr>
        <p:spPr/>
        <p:txBody>
          <a:bodyPr/>
          <a:lstStyle>
            <a:lvl1pPr>
              <a:defRPr/>
            </a:lvl1pPr>
          </a:lstStyle>
          <a:p>
            <a:pPr lvl="0"/>
            <a:fld id="{D9ED0965-7A56-49FB-8CB0-20ABF7A45790}" type="slidenum">
              <a:t>‹#›</a:t>
            </a:fld>
            <a:endParaRPr lang="en-US"/>
          </a:p>
        </p:txBody>
      </p:sp>
    </p:spTree>
    <p:extLst>
      <p:ext uri="{BB962C8B-B14F-4D97-AF65-F5344CB8AC3E}">
        <p14:creationId xmlns:p14="http://schemas.microsoft.com/office/powerpoint/2010/main" val="1224114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326B-F4E4-43B5-845F-93E4BE1BEE83}"/>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E44B692-0A23-4651-BF2E-CD45D5D0DB27}"/>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ACB06-4F81-4E13-9F26-87431BEAA055}"/>
              </a:ext>
            </a:extLst>
          </p:cNvPr>
          <p:cNvSpPr txBox="1">
            <a:spLocks noGrp="1"/>
          </p:cNvSpPr>
          <p:nvPr>
            <p:ph type="dt" sz="half" idx="7"/>
          </p:nvPr>
        </p:nvSpPr>
        <p:spPr/>
        <p:txBody>
          <a:bodyPr/>
          <a:lstStyle>
            <a:lvl1pPr>
              <a:defRPr/>
            </a:lvl1pPr>
          </a:lstStyle>
          <a:p>
            <a:pPr lvl="0"/>
            <a:fld id="{62228269-3DF8-481F-AB27-FD855E3AA0EC}" type="datetime1">
              <a:rPr lang="en-US"/>
              <a:pPr lvl="0"/>
              <a:t>11/14/2025</a:t>
            </a:fld>
            <a:endParaRPr lang="en-US"/>
          </a:p>
        </p:txBody>
      </p:sp>
      <p:sp>
        <p:nvSpPr>
          <p:cNvPr id="5" name="Footer Placeholder 4">
            <a:extLst>
              <a:ext uri="{FF2B5EF4-FFF2-40B4-BE49-F238E27FC236}">
                <a16:creationId xmlns:a16="http://schemas.microsoft.com/office/drawing/2014/main" id="{CE21B1FD-ADEF-47AD-9FCB-9C284C7AC9D6}"/>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87E5A02-8CB4-4140-8FE4-7A88D18A9DBE}"/>
              </a:ext>
            </a:extLst>
          </p:cNvPr>
          <p:cNvSpPr txBox="1">
            <a:spLocks noGrp="1"/>
          </p:cNvSpPr>
          <p:nvPr>
            <p:ph type="sldNum" sz="quarter" idx="8"/>
          </p:nvPr>
        </p:nvSpPr>
        <p:spPr/>
        <p:txBody>
          <a:bodyPr/>
          <a:lstStyle>
            <a:lvl1pPr>
              <a:defRPr/>
            </a:lvl1pPr>
          </a:lstStyle>
          <a:p>
            <a:pPr lvl="0"/>
            <a:fld id="{A90E6D71-5B1D-438A-9333-8951383151F6}" type="slidenum">
              <a:t>‹#›</a:t>
            </a:fld>
            <a:endParaRPr lang="en-US"/>
          </a:p>
        </p:txBody>
      </p:sp>
    </p:spTree>
    <p:extLst>
      <p:ext uri="{BB962C8B-B14F-4D97-AF65-F5344CB8AC3E}">
        <p14:creationId xmlns:p14="http://schemas.microsoft.com/office/powerpoint/2010/main" val="842809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9C26-38EC-461F-B42B-AA5954393E16}"/>
              </a:ext>
            </a:extLst>
          </p:cNvPr>
          <p:cNvSpPr txBox="1">
            <a:spLocks noGrp="1"/>
          </p:cNvSpPr>
          <p:nvPr>
            <p:ph type="title"/>
          </p:nvPr>
        </p:nvSpPr>
        <p:spPr>
          <a:xfrm>
            <a:off x="722311" y="4406895"/>
            <a:ext cx="7772400" cy="1362071"/>
          </a:xfrm>
        </p:spPr>
        <p:txBody>
          <a:bodyPr anchor="t" anchorCtr="0"/>
          <a:lstStyle>
            <a:lvl1pPr algn="l">
              <a:defRPr sz="4000" b="1" cap="all"/>
            </a:lvl1pPr>
          </a:lstStyle>
          <a:p>
            <a:pPr lvl="0"/>
            <a:r>
              <a:rPr lang="en-US"/>
              <a:t>Click to edit Master title style</a:t>
            </a:r>
          </a:p>
        </p:txBody>
      </p:sp>
      <p:sp>
        <p:nvSpPr>
          <p:cNvPr id="3" name="Text Placeholder 2">
            <a:extLst>
              <a:ext uri="{FF2B5EF4-FFF2-40B4-BE49-F238E27FC236}">
                <a16:creationId xmlns:a16="http://schemas.microsoft.com/office/drawing/2014/main" id="{0A67EE01-E51F-456F-846B-D31DA313CB48}"/>
              </a:ext>
            </a:extLst>
          </p:cNvPr>
          <p:cNvSpPr txBox="1">
            <a:spLocks noGrp="1"/>
          </p:cNvSpPr>
          <p:nvPr>
            <p:ph type="body" idx="1"/>
          </p:nvPr>
        </p:nvSpPr>
        <p:spPr>
          <a:xfrm>
            <a:off x="722311" y="2906713"/>
            <a:ext cx="7772400" cy="1500182"/>
          </a:xfrm>
        </p:spPr>
        <p:txBody>
          <a:bodyPr anchor="b"/>
          <a:lstStyle>
            <a:lvl1pPr marL="0" indent="0">
              <a:spcBef>
                <a:spcPts val="500"/>
              </a:spcBef>
              <a:buNone/>
              <a:defRPr sz="20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77873099-E58A-4EEB-BDF9-9CC482970DFE}"/>
              </a:ext>
            </a:extLst>
          </p:cNvPr>
          <p:cNvSpPr txBox="1">
            <a:spLocks noGrp="1"/>
          </p:cNvSpPr>
          <p:nvPr>
            <p:ph type="dt" sz="half" idx="7"/>
          </p:nvPr>
        </p:nvSpPr>
        <p:spPr/>
        <p:txBody>
          <a:bodyPr/>
          <a:lstStyle>
            <a:lvl1pPr>
              <a:defRPr/>
            </a:lvl1pPr>
          </a:lstStyle>
          <a:p>
            <a:pPr lvl="0"/>
            <a:fld id="{2C5DFE54-0BE5-4957-9B78-E5089C417A64}" type="datetime1">
              <a:rPr lang="en-US"/>
              <a:pPr lvl="0"/>
              <a:t>11/14/2025</a:t>
            </a:fld>
            <a:endParaRPr lang="en-US"/>
          </a:p>
        </p:txBody>
      </p:sp>
      <p:sp>
        <p:nvSpPr>
          <p:cNvPr id="5" name="Footer Placeholder 4">
            <a:extLst>
              <a:ext uri="{FF2B5EF4-FFF2-40B4-BE49-F238E27FC236}">
                <a16:creationId xmlns:a16="http://schemas.microsoft.com/office/drawing/2014/main" id="{9EE9BBEE-D696-4D1B-AC2A-9A7BBE6665A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7EC68352-F934-44C8-86DA-ED373B87599D}"/>
              </a:ext>
            </a:extLst>
          </p:cNvPr>
          <p:cNvSpPr txBox="1">
            <a:spLocks noGrp="1"/>
          </p:cNvSpPr>
          <p:nvPr>
            <p:ph type="sldNum" sz="quarter" idx="8"/>
          </p:nvPr>
        </p:nvSpPr>
        <p:spPr/>
        <p:txBody>
          <a:bodyPr/>
          <a:lstStyle>
            <a:lvl1pPr>
              <a:defRPr/>
            </a:lvl1pPr>
          </a:lstStyle>
          <a:p>
            <a:pPr lvl="0"/>
            <a:fld id="{466CF0D7-3F78-40C8-B456-6E5D7258EFA8}" type="slidenum">
              <a:t>‹#›</a:t>
            </a:fld>
            <a:endParaRPr lang="en-US"/>
          </a:p>
        </p:txBody>
      </p:sp>
    </p:spTree>
    <p:extLst>
      <p:ext uri="{BB962C8B-B14F-4D97-AF65-F5344CB8AC3E}">
        <p14:creationId xmlns:p14="http://schemas.microsoft.com/office/powerpoint/2010/main" val="1774136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1403-3CE3-43D8-8135-D3E510DFE35C}"/>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20DB1F0-580E-475F-A5D8-481D9F466C44}"/>
              </a:ext>
            </a:extLst>
          </p:cNvPr>
          <p:cNvSpPr txBox="1">
            <a:spLocks noGrp="1"/>
          </p:cNvSpPr>
          <p:nvPr>
            <p:ph idx="1"/>
          </p:nvPr>
        </p:nvSpPr>
        <p:spPr>
          <a:xfrm>
            <a:off x="457200"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39D76-21C1-409E-BB2E-3F585223DD24}"/>
              </a:ext>
            </a:extLst>
          </p:cNvPr>
          <p:cNvSpPr txBox="1">
            <a:spLocks noGrp="1"/>
          </p:cNvSpPr>
          <p:nvPr>
            <p:ph idx="2"/>
          </p:nvPr>
        </p:nvSpPr>
        <p:spPr>
          <a:xfrm>
            <a:off x="4648196"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37F32D-122A-4EB0-B638-C07F9E28106D}"/>
              </a:ext>
            </a:extLst>
          </p:cNvPr>
          <p:cNvSpPr txBox="1">
            <a:spLocks noGrp="1"/>
          </p:cNvSpPr>
          <p:nvPr>
            <p:ph type="dt" sz="half" idx="7"/>
          </p:nvPr>
        </p:nvSpPr>
        <p:spPr/>
        <p:txBody>
          <a:bodyPr/>
          <a:lstStyle>
            <a:lvl1pPr>
              <a:defRPr/>
            </a:lvl1pPr>
          </a:lstStyle>
          <a:p>
            <a:pPr lvl="0"/>
            <a:fld id="{7FBC2795-FF40-4065-AE9B-AFF45BCECC54}" type="datetime1">
              <a:rPr lang="en-US"/>
              <a:pPr lvl="0"/>
              <a:t>11/14/2025</a:t>
            </a:fld>
            <a:endParaRPr lang="en-US"/>
          </a:p>
        </p:txBody>
      </p:sp>
      <p:sp>
        <p:nvSpPr>
          <p:cNvPr id="6" name="Footer Placeholder 5">
            <a:extLst>
              <a:ext uri="{FF2B5EF4-FFF2-40B4-BE49-F238E27FC236}">
                <a16:creationId xmlns:a16="http://schemas.microsoft.com/office/drawing/2014/main" id="{A026A977-6468-451A-AB4D-FE18C8F042C9}"/>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2AB66DC3-8FE7-41EA-AFFD-D6A717DFE0B3}"/>
              </a:ext>
            </a:extLst>
          </p:cNvPr>
          <p:cNvSpPr txBox="1">
            <a:spLocks noGrp="1"/>
          </p:cNvSpPr>
          <p:nvPr>
            <p:ph type="sldNum" sz="quarter" idx="8"/>
          </p:nvPr>
        </p:nvSpPr>
        <p:spPr/>
        <p:txBody>
          <a:bodyPr/>
          <a:lstStyle>
            <a:lvl1pPr>
              <a:defRPr/>
            </a:lvl1pPr>
          </a:lstStyle>
          <a:p>
            <a:pPr lvl="0"/>
            <a:fld id="{D6FA52E5-AC94-4A29-9F17-063691CE080A}" type="slidenum">
              <a:t>‹#›</a:t>
            </a:fld>
            <a:endParaRPr lang="en-US"/>
          </a:p>
        </p:txBody>
      </p:sp>
    </p:spTree>
    <p:extLst>
      <p:ext uri="{BB962C8B-B14F-4D97-AF65-F5344CB8AC3E}">
        <p14:creationId xmlns:p14="http://schemas.microsoft.com/office/powerpoint/2010/main" val="103000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9A7D-BB82-43CC-B968-207DE930041E}"/>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E96196E4-EE7C-4EAD-87FF-3875DC4B8A77}"/>
              </a:ext>
            </a:extLst>
          </p:cNvPr>
          <p:cNvSpPr txBox="1">
            <a:spLocks noGrp="1"/>
          </p:cNvSpPr>
          <p:nvPr>
            <p:ph type="body" idx="1"/>
          </p:nvPr>
        </p:nvSpPr>
        <p:spPr>
          <a:xfrm>
            <a:off x="457200" y="1535113"/>
            <a:ext cx="4040184" cy="639759"/>
          </a:xfrm>
        </p:spPr>
        <p:txBody>
          <a:bodyPr anchor="b"/>
          <a:lstStyle>
            <a:lvl1pPr marL="0" indent="0">
              <a:spcBef>
                <a:spcPts val="600"/>
              </a:spcBef>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68A90107-6560-4381-8298-1F57FF16E146}"/>
              </a:ext>
            </a:extLst>
          </p:cNvPr>
          <p:cNvSpPr txBox="1">
            <a:spLocks noGrp="1"/>
          </p:cNvSpPr>
          <p:nvPr>
            <p:ph idx="2"/>
          </p:nvPr>
        </p:nvSpPr>
        <p:spPr>
          <a:xfrm>
            <a:off x="457200" y="2174872"/>
            <a:ext cx="4040184"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1EC01D-F056-4765-99ED-61CE76298AC0}"/>
              </a:ext>
            </a:extLst>
          </p:cNvPr>
          <p:cNvSpPr txBox="1">
            <a:spLocks noGrp="1"/>
          </p:cNvSpPr>
          <p:nvPr>
            <p:ph type="body" idx="3"/>
          </p:nvPr>
        </p:nvSpPr>
        <p:spPr>
          <a:xfrm>
            <a:off x="4645023" y="1535113"/>
            <a:ext cx="4041776" cy="639759"/>
          </a:xfrm>
        </p:spPr>
        <p:txBody>
          <a:bodyPr anchor="b"/>
          <a:lstStyle>
            <a:lvl1pPr marL="0" indent="0">
              <a:spcBef>
                <a:spcPts val="600"/>
              </a:spcBef>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0D2270C9-D994-4FC0-84EB-D897059221A5}"/>
              </a:ext>
            </a:extLst>
          </p:cNvPr>
          <p:cNvSpPr txBox="1">
            <a:spLocks noGrp="1"/>
          </p:cNvSpPr>
          <p:nvPr>
            <p:ph idx="4"/>
          </p:nvPr>
        </p:nvSpPr>
        <p:spPr>
          <a:xfrm>
            <a:off x="4645023" y="2174872"/>
            <a:ext cx="4041776"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C6D3D7-B37D-462B-ACA6-DF90F61F84A7}"/>
              </a:ext>
            </a:extLst>
          </p:cNvPr>
          <p:cNvSpPr txBox="1">
            <a:spLocks noGrp="1"/>
          </p:cNvSpPr>
          <p:nvPr>
            <p:ph type="dt" sz="half" idx="7"/>
          </p:nvPr>
        </p:nvSpPr>
        <p:spPr/>
        <p:txBody>
          <a:bodyPr/>
          <a:lstStyle>
            <a:lvl1pPr>
              <a:defRPr/>
            </a:lvl1pPr>
          </a:lstStyle>
          <a:p>
            <a:pPr lvl="0"/>
            <a:fld id="{4B36E5B7-F662-4A56-9E0C-C06C1F533BD7}" type="datetime1">
              <a:rPr lang="en-US"/>
              <a:pPr lvl="0"/>
              <a:t>11/14/2025</a:t>
            </a:fld>
            <a:endParaRPr lang="en-US"/>
          </a:p>
        </p:txBody>
      </p:sp>
      <p:sp>
        <p:nvSpPr>
          <p:cNvPr id="8" name="Footer Placeholder 7">
            <a:extLst>
              <a:ext uri="{FF2B5EF4-FFF2-40B4-BE49-F238E27FC236}">
                <a16:creationId xmlns:a16="http://schemas.microsoft.com/office/drawing/2014/main" id="{2412CC0A-6C4F-4428-8C07-DBE96FDE0865}"/>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4B9BC5E6-0A3B-44FC-8A8C-B163F709D02D}"/>
              </a:ext>
            </a:extLst>
          </p:cNvPr>
          <p:cNvSpPr txBox="1">
            <a:spLocks noGrp="1"/>
          </p:cNvSpPr>
          <p:nvPr>
            <p:ph type="sldNum" sz="quarter" idx="8"/>
          </p:nvPr>
        </p:nvSpPr>
        <p:spPr/>
        <p:txBody>
          <a:bodyPr/>
          <a:lstStyle>
            <a:lvl1pPr>
              <a:defRPr/>
            </a:lvl1pPr>
          </a:lstStyle>
          <a:p>
            <a:pPr lvl="0"/>
            <a:fld id="{2C36A804-82A2-482F-9179-DA62395412CB}" type="slidenum">
              <a:t>‹#›</a:t>
            </a:fld>
            <a:endParaRPr lang="en-US"/>
          </a:p>
        </p:txBody>
      </p:sp>
    </p:spTree>
    <p:extLst>
      <p:ext uri="{BB962C8B-B14F-4D97-AF65-F5344CB8AC3E}">
        <p14:creationId xmlns:p14="http://schemas.microsoft.com/office/powerpoint/2010/main" val="3459878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AF08-97BD-4866-BD3C-BDE7E64EEA38}"/>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E723053B-6311-4E85-A7F5-CF72C3A93D5E}"/>
              </a:ext>
            </a:extLst>
          </p:cNvPr>
          <p:cNvSpPr txBox="1">
            <a:spLocks noGrp="1"/>
          </p:cNvSpPr>
          <p:nvPr>
            <p:ph type="dt" sz="half" idx="7"/>
          </p:nvPr>
        </p:nvSpPr>
        <p:spPr/>
        <p:txBody>
          <a:bodyPr/>
          <a:lstStyle>
            <a:lvl1pPr>
              <a:defRPr/>
            </a:lvl1pPr>
          </a:lstStyle>
          <a:p>
            <a:pPr lvl="0"/>
            <a:fld id="{1609B3D2-2D5F-4001-9C17-3E7FCC407DB9}" type="datetime1">
              <a:rPr lang="en-US"/>
              <a:pPr lvl="0"/>
              <a:t>11/14/2025</a:t>
            </a:fld>
            <a:endParaRPr lang="en-US"/>
          </a:p>
        </p:txBody>
      </p:sp>
      <p:sp>
        <p:nvSpPr>
          <p:cNvPr id="4" name="Footer Placeholder 3">
            <a:extLst>
              <a:ext uri="{FF2B5EF4-FFF2-40B4-BE49-F238E27FC236}">
                <a16:creationId xmlns:a16="http://schemas.microsoft.com/office/drawing/2014/main" id="{D2B13075-C9FF-455C-8E71-3AD7A6BF296D}"/>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C506F556-53EC-49DD-B655-2D3A7502741B}"/>
              </a:ext>
            </a:extLst>
          </p:cNvPr>
          <p:cNvSpPr txBox="1">
            <a:spLocks noGrp="1"/>
          </p:cNvSpPr>
          <p:nvPr>
            <p:ph type="sldNum" sz="quarter" idx="8"/>
          </p:nvPr>
        </p:nvSpPr>
        <p:spPr/>
        <p:txBody>
          <a:bodyPr/>
          <a:lstStyle>
            <a:lvl1pPr>
              <a:defRPr/>
            </a:lvl1pPr>
          </a:lstStyle>
          <a:p>
            <a:pPr lvl="0"/>
            <a:fld id="{A55AC1CE-06D2-444A-BF5E-264FC846C434}" type="slidenum">
              <a:t>‹#›</a:t>
            </a:fld>
            <a:endParaRPr lang="en-US"/>
          </a:p>
        </p:txBody>
      </p:sp>
    </p:spTree>
    <p:extLst>
      <p:ext uri="{BB962C8B-B14F-4D97-AF65-F5344CB8AC3E}">
        <p14:creationId xmlns:p14="http://schemas.microsoft.com/office/powerpoint/2010/main" val="204810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568D4E-F4F2-4BDB-8BB1-2F10F98EB050}"/>
              </a:ext>
            </a:extLst>
          </p:cNvPr>
          <p:cNvSpPr txBox="1">
            <a:spLocks noGrp="1"/>
          </p:cNvSpPr>
          <p:nvPr>
            <p:ph type="dt" sz="half" idx="7"/>
          </p:nvPr>
        </p:nvSpPr>
        <p:spPr/>
        <p:txBody>
          <a:bodyPr/>
          <a:lstStyle>
            <a:lvl1pPr>
              <a:defRPr/>
            </a:lvl1pPr>
          </a:lstStyle>
          <a:p>
            <a:pPr lvl="0"/>
            <a:fld id="{8070C0EE-9285-4E9E-BAB1-2DCDE2BFFAE6}" type="datetime1">
              <a:rPr lang="en-US"/>
              <a:pPr lvl="0"/>
              <a:t>11/14/2025</a:t>
            </a:fld>
            <a:endParaRPr lang="en-US"/>
          </a:p>
        </p:txBody>
      </p:sp>
      <p:sp>
        <p:nvSpPr>
          <p:cNvPr id="3" name="Footer Placeholder 2">
            <a:extLst>
              <a:ext uri="{FF2B5EF4-FFF2-40B4-BE49-F238E27FC236}">
                <a16:creationId xmlns:a16="http://schemas.microsoft.com/office/drawing/2014/main" id="{94A9475C-A813-4C16-9CC1-F68B29BBC02C}"/>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59866974-B871-4685-B76D-8ACDB152D95A}"/>
              </a:ext>
            </a:extLst>
          </p:cNvPr>
          <p:cNvSpPr txBox="1">
            <a:spLocks noGrp="1"/>
          </p:cNvSpPr>
          <p:nvPr>
            <p:ph type="sldNum" sz="quarter" idx="8"/>
          </p:nvPr>
        </p:nvSpPr>
        <p:spPr/>
        <p:txBody>
          <a:bodyPr/>
          <a:lstStyle>
            <a:lvl1pPr>
              <a:defRPr/>
            </a:lvl1pPr>
          </a:lstStyle>
          <a:p>
            <a:pPr lvl="0"/>
            <a:fld id="{13601FFA-2CB9-41AE-9C84-470E1C818489}" type="slidenum">
              <a:t>‹#›</a:t>
            </a:fld>
            <a:endParaRPr lang="en-US"/>
          </a:p>
        </p:txBody>
      </p:sp>
    </p:spTree>
    <p:extLst>
      <p:ext uri="{BB962C8B-B14F-4D97-AF65-F5344CB8AC3E}">
        <p14:creationId xmlns:p14="http://schemas.microsoft.com/office/powerpoint/2010/main" val="53209265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11EFA-44AB-43A6-B314-0CCD64E33463}"/>
              </a:ext>
            </a:extLst>
          </p:cNvPr>
          <p:cNvSpPr txBox="1">
            <a:spLocks noGrp="1"/>
          </p:cNvSpPr>
          <p:nvPr>
            <p:ph type="title"/>
          </p:nvPr>
        </p:nvSpPr>
        <p:spPr>
          <a:xfrm>
            <a:off x="457200" y="273048"/>
            <a:ext cx="3008311" cy="1162046"/>
          </a:xfrm>
        </p:spPr>
        <p:txBody>
          <a:bodyPr anchor="b" anchorCtr="0"/>
          <a:lstStyle>
            <a:lvl1pPr algn="l">
              <a:defRPr sz="2000" b="1"/>
            </a:lvl1pPr>
          </a:lstStyle>
          <a:p>
            <a:pPr lvl="0"/>
            <a:r>
              <a:rPr lang="en-US"/>
              <a:t>Click to edit Master title style</a:t>
            </a:r>
          </a:p>
        </p:txBody>
      </p:sp>
      <p:sp>
        <p:nvSpPr>
          <p:cNvPr id="3" name="Content Placeholder 2">
            <a:extLst>
              <a:ext uri="{FF2B5EF4-FFF2-40B4-BE49-F238E27FC236}">
                <a16:creationId xmlns:a16="http://schemas.microsoft.com/office/drawing/2014/main" id="{CDF7D96E-0B6E-4428-AC46-75F080CE6E4C}"/>
              </a:ext>
            </a:extLst>
          </p:cNvPr>
          <p:cNvSpPr txBox="1">
            <a:spLocks noGrp="1"/>
          </p:cNvSpPr>
          <p:nvPr>
            <p:ph idx="1"/>
          </p:nvPr>
        </p:nvSpPr>
        <p:spPr>
          <a:xfrm>
            <a:off x="3575047" y="273048"/>
            <a:ext cx="5111752" cy="585311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5FDFEF-7DE8-4293-8033-364160FAB579}"/>
              </a:ext>
            </a:extLst>
          </p:cNvPr>
          <p:cNvSpPr txBox="1">
            <a:spLocks noGrp="1"/>
          </p:cNvSpPr>
          <p:nvPr>
            <p:ph type="body" idx="2"/>
          </p:nvPr>
        </p:nvSpPr>
        <p:spPr>
          <a:xfrm>
            <a:off x="457200" y="1435095"/>
            <a:ext cx="3008311" cy="4691064"/>
          </a:xfrm>
        </p:spPr>
        <p:txBody>
          <a:bodyPr/>
          <a:lstStyle>
            <a:lvl1pPr marL="0" indent="0">
              <a:spcBef>
                <a:spcPts val="300"/>
              </a:spcBef>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5908A5B1-3405-48D4-A6E8-E03F08EEF168}"/>
              </a:ext>
            </a:extLst>
          </p:cNvPr>
          <p:cNvSpPr txBox="1">
            <a:spLocks noGrp="1"/>
          </p:cNvSpPr>
          <p:nvPr>
            <p:ph type="dt" sz="half" idx="7"/>
          </p:nvPr>
        </p:nvSpPr>
        <p:spPr/>
        <p:txBody>
          <a:bodyPr/>
          <a:lstStyle>
            <a:lvl1pPr>
              <a:defRPr/>
            </a:lvl1pPr>
          </a:lstStyle>
          <a:p>
            <a:pPr lvl="0"/>
            <a:fld id="{B28B17EF-84F4-451E-B589-248589324006}" type="datetime1">
              <a:rPr lang="en-US"/>
              <a:pPr lvl="0"/>
              <a:t>11/14/2025</a:t>
            </a:fld>
            <a:endParaRPr lang="en-US"/>
          </a:p>
        </p:txBody>
      </p:sp>
      <p:sp>
        <p:nvSpPr>
          <p:cNvPr id="6" name="Footer Placeholder 5">
            <a:extLst>
              <a:ext uri="{FF2B5EF4-FFF2-40B4-BE49-F238E27FC236}">
                <a16:creationId xmlns:a16="http://schemas.microsoft.com/office/drawing/2014/main" id="{36CD8886-EB50-4CE2-84E0-10F9A4C6D5EC}"/>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E3871A6F-8E8F-40E5-BB6A-5524F18B7FAA}"/>
              </a:ext>
            </a:extLst>
          </p:cNvPr>
          <p:cNvSpPr txBox="1">
            <a:spLocks noGrp="1"/>
          </p:cNvSpPr>
          <p:nvPr>
            <p:ph type="sldNum" sz="quarter" idx="8"/>
          </p:nvPr>
        </p:nvSpPr>
        <p:spPr/>
        <p:txBody>
          <a:bodyPr/>
          <a:lstStyle>
            <a:lvl1pPr>
              <a:defRPr/>
            </a:lvl1pPr>
          </a:lstStyle>
          <a:p>
            <a:pPr lvl="0"/>
            <a:fld id="{259DA616-9B85-4905-BA9A-5F1694763FB5}" type="slidenum">
              <a:t>‹#›</a:t>
            </a:fld>
            <a:endParaRPr lang="en-US"/>
          </a:p>
        </p:txBody>
      </p:sp>
    </p:spTree>
    <p:extLst>
      <p:ext uri="{BB962C8B-B14F-4D97-AF65-F5344CB8AC3E}">
        <p14:creationId xmlns:p14="http://schemas.microsoft.com/office/powerpoint/2010/main" val="394692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0EB7-3894-44F9-BE1C-2590AEBAB030}"/>
              </a:ext>
            </a:extLst>
          </p:cNvPr>
          <p:cNvSpPr txBox="1">
            <a:spLocks noGrp="1"/>
          </p:cNvSpPr>
          <p:nvPr>
            <p:ph type="title"/>
          </p:nvPr>
        </p:nvSpPr>
        <p:spPr>
          <a:xfrm>
            <a:off x="1792288" y="4800600"/>
            <a:ext cx="5486400" cy="566735"/>
          </a:xfrm>
        </p:spPr>
        <p:txBody>
          <a:bodyPr anchor="b" anchorCtr="0"/>
          <a:lstStyle>
            <a:lvl1pPr algn="l">
              <a:defRPr sz="2000" b="1"/>
            </a:lvl1pPr>
          </a:lstStyle>
          <a:p>
            <a:pPr lvl="0"/>
            <a:r>
              <a:rPr lang="en-US"/>
              <a:t>Click to edit Master title style</a:t>
            </a:r>
          </a:p>
        </p:txBody>
      </p:sp>
      <p:sp>
        <p:nvSpPr>
          <p:cNvPr id="3" name="Picture Placeholder 2">
            <a:extLst>
              <a:ext uri="{FF2B5EF4-FFF2-40B4-BE49-F238E27FC236}">
                <a16:creationId xmlns:a16="http://schemas.microsoft.com/office/drawing/2014/main" id="{C2643504-C678-4281-AFEB-4F00BAA767AA}"/>
              </a:ext>
            </a:extLst>
          </p:cNvPr>
          <p:cNvSpPr txBox="1">
            <a:spLocks noGrp="1"/>
          </p:cNvSpPr>
          <p:nvPr>
            <p:ph type="pic" idx="1"/>
          </p:nvPr>
        </p:nvSpPr>
        <p:spPr>
          <a:xfrm>
            <a:off x="1792288" y="612776"/>
            <a:ext cx="5486400" cy="4114800"/>
          </a:xfrm>
        </p:spPr>
        <p:txBody>
          <a:bodyPr/>
          <a:lstStyle>
            <a:lvl1pPr marL="0" indent="0">
              <a:buNone/>
              <a:defRPr/>
            </a:lvl1pPr>
          </a:lstStyle>
          <a:p>
            <a:pPr lvl="0"/>
            <a:endParaRPr lang="en-US"/>
          </a:p>
        </p:txBody>
      </p:sp>
      <p:sp>
        <p:nvSpPr>
          <p:cNvPr id="4" name="Text Placeholder 3">
            <a:extLst>
              <a:ext uri="{FF2B5EF4-FFF2-40B4-BE49-F238E27FC236}">
                <a16:creationId xmlns:a16="http://schemas.microsoft.com/office/drawing/2014/main" id="{AF16E640-69CB-49BE-98AB-97724090017C}"/>
              </a:ext>
            </a:extLst>
          </p:cNvPr>
          <p:cNvSpPr txBox="1">
            <a:spLocks noGrp="1"/>
          </p:cNvSpPr>
          <p:nvPr>
            <p:ph type="body" idx="2"/>
          </p:nvPr>
        </p:nvSpPr>
        <p:spPr>
          <a:xfrm>
            <a:off x="1792288" y="5367335"/>
            <a:ext cx="5486400" cy="804864"/>
          </a:xfrm>
        </p:spPr>
        <p:txBody>
          <a:bodyPr/>
          <a:lstStyle>
            <a:lvl1pPr marL="0" indent="0">
              <a:spcBef>
                <a:spcPts val="300"/>
              </a:spcBef>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A0C57AEA-A7ED-4E8B-ADF0-F6CE675E909D}"/>
              </a:ext>
            </a:extLst>
          </p:cNvPr>
          <p:cNvSpPr txBox="1">
            <a:spLocks noGrp="1"/>
          </p:cNvSpPr>
          <p:nvPr>
            <p:ph type="dt" sz="half" idx="7"/>
          </p:nvPr>
        </p:nvSpPr>
        <p:spPr/>
        <p:txBody>
          <a:bodyPr/>
          <a:lstStyle>
            <a:lvl1pPr>
              <a:defRPr/>
            </a:lvl1pPr>
          </a:lstStyle>
          <a:p>
            <a:pPr lvl="0"/>
            <a:fld id="{F7FDD85D-0451-4538-A44C-E2E71D9A00E8}" type="datetime1">
              <a:rPr lang="en-US"/>
              <a:pPr lvl="0"/>
              <a:t>11/14/2025</a:t>
            </a:fld>
            <a:endParaRPr lang="en-US"/>
          </a:p>
        </p:txBody>
      </p:sp>
      <p:sp>
        <p:nvSpPr>
          <p:cNvPr id="6" name="Footer Placeholder 5">
            <a:extLst>
              <a:ext uri="{FF2B5EF4-FFF2-40B4-BE49-F238E27FC236}">
                <a16:creationId xmlns:a16="http://schemas.microsoft.com/office/drawing/2014/main" id="{E115C09F-C0BA-4082-85D6-9CF1D26743D5}"/>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B654EF77-22DE-4839-B106-F0B39883CB57}"/>
              </a:ext>
            </a:extLst>
          </p:cNvPr>
          <p:cNvSpPr txBox="1">
            <a:spLocks noGrp="1"/>
          </p:cNvSpPr>
          <p:nvPr>
            <p:ph type="sldNum" sz="quarter" idx="8"/>
          </p:nvPr>
        </p:nvSpPr>
        <p:spPr/>
        <p:txBody>
          <a:bodyPr/>
          <a:lstStyle>
            <a:lvl1pPr>
              <a:defRPr/>
            </a:lvl1pPr>
          </a:lstStyle>
          <a:p>
            <a:pPr lvl="0"/>
            <a:fld id="{37497971-438C-4E85-A7AC-C0D97E750655}" type="slidenum">
              <a:t>‹#›</a:t>
            </a:fld>
            <a:endParaRPr lang="en-US"/>
          </a:p>
        </p:txBody>
      </p:sp>
    </p:spTree>
    <p:extLst>
      <p:ext uri="{BB962C8B-B14F-4D97-AF65-F5344CB8AC3E}">
        <p14:creationId xmlns:p14="http://schemas.microsoft.com/office/powerpoint/2010/main" val="4269220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07E720-0D30-40D5-9850-96EE4F2BC17D}"/>
              </a:ext>
            </a:extLst>
          </p:cNvPr>
          <p:cNvSpPr txBox="1">
            <a:spLocks noGrp="1"/>
          </p:cNvSpPr>
          <p:nvPr>
            <p:ph type="title"/>
          </p:nvPr>
        </p:nvSpPr>
        <p:spPr>
          <a:xfrm>
            <a:off x="457200" y="274640"/>
            <a:ext cx="8229600" cy="1143000"/>
          </a:xfrm>
          <a:prstGeom prst="rect">
            <a:avLst/>
          </a:prstGeom>
          <a:noFill/>
          <a:ln>
            <a:noFill/>
          </a:ln>
        </p:spPr>
        <p:txBody>
          <a:bodyPr vert="horz" wrap="square" lIns="91440" tIns="45720" rIns="91440" bIns="45720" anchor="ctr" anchorCtr="1"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CCF0AA2B-0560-442A-AFEF-17479FD3E7DE}"/>
              </a:ext>
            </a:extLst>
          </p:cNvPr>
          <p:cNvSpPr txBox="1">
            <a:spLocks noGrp="1"/>
          </p:cNvSpPr>
          <p:nvPr>
            <p:ph type="body" idx="1"/>
          </p:nvPr>
        </p:nvSpPr>
        <p:spPr>
          <a:xfrm>
            <a:off x="457200" y="1600200"/>
            <a:ext cx="8229600" cy="4525959"/>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A6DDB-394B-41DF-9EB5-4ECE6CB465B7}"/>
              </a:ext>
            </a:extLst>
          </p:cNvPr>
          <p:cNvSpPr txBox="1">
            <a:spLocks noGrp="1"/>
          </p:cNvSpPr>
          <p:nvPr>
            <p:ph type="dt" sz="half" idx="2"/>
          </p:nvPr>
        </p:nvSpPr>
        <p:spPr>
          <a:xfrm>
            <a:off x="457200" y="6356351"/>
            <a:ext cx="2133596"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E196CB26-994E-4C1B-956A-A0F91DD1EEB8}" type="datetime1">
              <a:rPr lang="en-US"/>
              <a:pPr lvl="0"/>
              <a:t>11/14/2025</a:t>
            </a:fld>
            <a:endParaRPr lang="en-US"/>
          </a:p>
        </p:txBody>
      </p:sp>
      <p:sp>
        <p:nvSpPr>
          <p:cNvPr id="5" name="Footer Placeholder 4">
            <a:extLst>
              <a:ext uri="{FF2B5EF4-FFF2-40B4-BE49-F238E27FC236}">
                <a16:creationId xmlns:a16="http://schemas.microsoft.com/office/drawing/2014/main" id="{8F787CAB-2D06-4002-8897-2E33EA47CD99}"/>
              </a:ext>
            </a:extLst>
          </p:cNvPr>
          <p:cNvSpPr txBox="1">
            <a:spLocks noGrp="1"/>
          </p:cNvSpPr>
          <p:nvPr>
            <p:ph type="ftr" sz="quarter" idx="3"/>
          </p:nvPr>
        </p:nvSpPr>
        <p:spPr>
          <a:xfrm>
            <a:off x="3124203" y="6356351"/>
            <a:ext cx="2895603"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23ECB09C-49B7-4F24-A5AD-6D64E3C26A34}"/>
              </a:ext>
            </a:extLst>
          </p:cNvPr>
          <p:cNvSpPr txBox="1">
            <a:spLocks noGrp="1"/>
          </p:cNvSpPr>
          <p:nvPr>
            <p:ph type="sldNum" sz="quarter" idx="4"/>
          </p:nvPr>
        </p:nvSpPr>
        <p:spPr>
          <a:xfrm>
            <a:off x="6553203" y="6356351"/>
            <a:ext cx="2133596"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7908CD1E-600B-453D-B423-2332CFF5BA54}"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1">
        <a:lnSpc>
          <a:spcPct val="100000"/>
        </a:lnSpc>
        <a:spcBef>
          <a:spcPts val="0"/>
        </a:spcBef>
        <a:spcAft>
          <a:spcPts val="0"/>
        </a:spcAft>
        <a:buNone/>
        <a:tabLst/>
        <a:defRPr lang="en-US" sz="4400" b="0" i="0" u="none" strike="noStrike" kern="1200" cap="none" spc="0" baseline="0">
          <a:solidFill>
            <a:srgbClr val="000000"/>
          </a:solidFill>
          <a:uFillTx/>
          <a:latin typeface="Calibri"/>
        </a:defRPr>
      </a:lvl1pPr>
    </p:titleStyle>
    <p:bodyStyle>
      <a:lvl1pPr marL="342900" marR="0" lvl="0" indent="-342900" algn="l" defTabSz="914400" rtl="0" fontAlgn="auto" hangingPunct="1">
        <a:lnSpc>
          <a:spcPct val="100000"/>
        </a:lnSpc>
        <a:spcBef>
          <a:spcPts val="800"/>
        </a:spcBef>
        <a:spcAft>
          <a:spcPts val="0"/>
        </a:spcAft>
        <a:buSzPct val="100000"/>
        <a:buFont typeface="Arial" pitchFamily="34"/>
        <a:buChar char="•"/>
        <a:tabLst/>
        <a:defRPr lang="en-US" sz="3200" b="0" i="0" u="none" strike="noStrike" kern="1200" cap="none" spc="0" baseline="0">
          <a:solidFill>
            <a:srgbClr val="000000"/>
          </a:solidFill>
          <a:uFillTx/>
          <a:latin typeface="Calibri"/>
        </a:defRPr>
      </a:lvl1pPr>
      <a:lvl2pPr marL="742950" marR="0" lvl="1" indent="-285750" algn="l" defTabSz="914400" rtl="0" fontAlgn="auto" hangingPunct="1">
        <a:lnSpc>
          <a:spcPct val="100000"/>
        </a:lnSpc>
        <a:spcBef>
          <a:spcPts val="7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2pPr>
      <a:lvl3pPr marL="1143000" marR="0" lvl="2" indent="-228600" algn="l" defTabSz="914400" rtl="0" fontAlgn="auto" hangingPunct="1">
        <a:lnSpc>
          <a:spcPct val="100000"/>
        </a:lnSpc>
        <a:spcBef>
          <a:spcPts val="6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3pPr>
      <a:lvl4pPr marL="1600200" marR="0" lvl="3"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4pPr>
      <a:lvl5pPr marL="2057400" marR="0" lvl="4"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3.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facebook.com/groups/850933468708315/user/61578287767544/?locale=ar_AR" TargetMode="External"/><Relationship Id="rId5" Type="http://schemas.openxmlformats.org/officeDocument/2006/relationships/image" Target="../media/image53.png"/><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png"/><Relationship Id="rId4" Type="http://schemas.openxmlformats.org/officeDocument/2006/relationships/image" Target="../media/image65.svg"/></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jpe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40.svg"/><Relationship Id="rId4" Type="http://schemas.openxmlformats.org/officeDocument/2006/relationships/image" Target="../media/image37.svg"/><Relationship Id="rId9" Type="http://schemas.openxmlformats.org/officeDocument/2006/relationships/image" Target="../media/image30.png"/><Relationship Id="rId14" Type="http://schemas.openxmlformats.org/officeDocument/2006/relationships/image" Target="../media/image42.svg"/></Relationships>
</file>

<file path=ppt/slides/_rels/slide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0.png"/><Relationship Id="rId4" Type="http://schemas.openxmlformats.org/officeDocument/2006/relationships/image" Target="../media/image38.svg"/></Relationships>
</file>

<file path=ppt/slides/_rels/slide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8357A23-CC92-4EE8-B894-84298C8F67D2}"/>
              </a:ext>
            </a:extLst>
          </p:cNvPr>
          <p:cNvSpPr/>
          <p:nvPr/>
        </p:nvSpPr>
        <p:spPr>
          <a:xfrm>
            <a:off x="-2459" y="0"/>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3">
              <a:alphaModFix/>
            </a:blip>
            <a:stretch>
              <a:fillRect/>
            </a:stretch>
          </a:blipFill>
          <a:ln cap="flat">
            <a:noFill/>
            <a:prstDash val="solid"/>
          </a:ln>
        </p:spPr>
        <p:txBody>
          <a:bodyPr lIns="0" tIns="0" rIns="0" bIns="0"/>
          <a:lstStyle/>
          <a:p>
            <a:endParaRPr lang="en-US"/>
          </a:p>
        </p:txBody>
      </p:sp>
      <p:grpSp>
        <p:nvGrpSpPr>
          <p:cNvPr id="3" name="Group 3">
            <a:extLst>
              <a:ext uri="{FF2B5EF4-FFF2-40B4-BE49-F238E27FC236}">
                <a16:creationId xmlns:a16="http://schemas.microsoft.com/office/drawing/2014/main" id="{E52C39B3-A99C-4EB7-A560-0EEB168D7574}"/>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8B301085-8D69-4DF5-91BA-79E9E8B50977}"/>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7A49DF18-3FFD-4BBF-89C4-D3395E4013E0}"/>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6">
            <a:extLst>
              <a:ext uri="{FF2B5EF4-FFF2-40B4-BE49-F238E27FC236}">
                <a16:creationId xmlns:a16="http://schemas.microsoft.com/office/drawing/2014/main" id="{2DA08542-3534-4691-B5DD-12981602661C}"/>
              </a:ext>
            </a:extLst>
          </p:cNvPr>
          <p:cNvGrpSpPr/>
          <p:nvPr/>
        </p:nvGrpSpPr>
        <p:grpSpPr>
          <a:xfrm>
            <a:off x="11012759" y="5143499"/>
            <a:ext cx="9912992" cy="7805867"/>
            <a:chOff x="11012759" y="5143499"/>
            <a:chExt cx="9912992" cy="7805867"/>
          </a:xfrm>
        </p:grpSpPr>
        <p:sp>
          <p:nvSpPr>
            <p:cNvPr id="7" name="Freeform 7">
              <a:extLst>
                <a:ext uri="{FF2B5EF4-FFF2-40B4-BE49-F238E27FC236}">
                  <a16:creationId xmlns:a16="http://schemas.microsoft.com/office/drawing/2014/main" id="{E11EB8B0-9A56-4B1A-99E6-4C173F5E20C2}"/>
                </a:ext>
              </a:extLst>
            </p:cNvPr>
            <p:cNvSpPr/>
            <p:nvPr/>
          </p:nvSpPr>
          <p:spPr>
            <a:xfrm>
              <a:off x="11012759" y="5143499"/>
              <a:ext cx="9912992" cy="7805867"/>
            </a:xfrm>
            <a:custGeom>
              <a:avLst/>
              <a:gdLst>
                <a:gd name="f0" fmla="val w"/>
                <a:gd name="f1" fmla="val h"/>
                <a:gd name="f2" fmla="val 0"/>
                <a:gd name="f3" fmla="val 1513179"/>
                <a:gd name="f4" fmla="val 1191535"/>
                <a:gd name="f5" fmla="val 756589"/>
                <a:gd name="f6" fmla="val 338737"/>
                <a:gd name="f7" fmla="val 266734"/>
                <a:gd name="f8" fmla="val 595767"/>
                <a:gd name="f9" fmla="val 924801"/>
                <a:gd name="f10" fmla="val 1174442"/>
                <a:gd name="f11" fmla="*/ f0 1 1513179"/>
                <a:gd name="f12" fmla="*/ f1 1 1191535"/>
                <a:gd name="f13" fmla="val f2"/>
                <a:gd name="f14" fmla="val f3"/>
                <a:gd name="f15" fmla="val f4"/>
                <a:gd name="f16" fmla="+- f15 0 f13"/>
                <a:gd name="f17" fmla="+- f14 0 f13"/>
                <a:gd name="f18" fmla="*/ f17 1 1513179"/>
                <a:gd name="f19" fmla="*/ f16 1 1191535"/>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513179" h="1191535">
                  <a:moveTo>
                    <a:pt x="f5" y="f2"/>
                  </a:moveTo>
                  <a:cubicBezTo>
                    <a:pt x="f6" y="f2"/>
                    <a:pt x="f2" y="f7"/>
                    <a:pt x="f2" y="f8"/>
                  </a:cubicBezTo>
                  <a:cubicBezTo>
                    <a:pt x="f2" y="f9"/>
                    <a:pt x="f6" y="f4"/>
                    <a:pt x="f5" y="f4"/>
                  </a:cubicBezTo>
                  <a:cubicBezTo>
                    <a:pt x="f10" y="f4"/>
                    <a:pt x="f3" y="f9"/>
                    <a:pt x="f3" y="f8"/>
                  </a:cubicBezTo>
                  <a:cubicBezTo>
                    <a:pt x="f3" y="f7"/>
                    <a:pt x="f10" y="f2"/>
                    <a:pt x="f5" y="f2"/>
                  </a:cubicBezTo>
                  <a:close/>
                </a:path>
              </a:pathLst>
            </a:custGeom>
            <a:solidFill>
              <a:srgbClr val="FFFFFF"/>
            </a:solidFill>
            <a:ln cap="flat">
              <a:noFill/>
              <a:prstDash val="solid"/>
            </a:ln>
          </p:spPr>
          <p:txBody>
            <a:bodyPr lIns="0" tIns="0" rIns="0" bIns="0"/>
            <a:lstStyle/>
            <a:p>
              <a:endParaRPr lang="en-US"/>
            </a:p>
          </p:txBody>
        </p:sp>
        <p:sp>
          <p:nvSpPr>
            <p:cNvPr id="8" name="TextBox 8">
              <a:extLst>
                <a:ext uri="{FF2B5EF4-FFF2-40B4-BE49-F238E27FC236}">
                  <a16:creationId xmlns:a16="http://schemas.microsoft.com/office/drawing/2014/main" id="{DD46A02C-B1B3-420F-9F18-049E78A3379E}"/>
                </a:ext>
              </a:extLst>
            </p:cNvPr>
            <p:cNvSpPr txBox="1"/>
            <p:nvPr/>
          </p:nvSpPr>
          <p:spPr>
            <a:xfrm>
              <a:off x="11942109" y="5500902"/>
              <a:ext cx="8054309" cy="6716661"/>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Freeform 12">
            <a:extLst>
              <a:ext uri="{FF2B5EF4-FFF2-40B4-BE49-F238E27FC236}">
                <a16:creationId xmlns:a16="http://schemas.microsoft.com/office/drawing/2014/main" id="{6D9D9395-3E34-4E03-BFA6-0FF3D8755DC7}"/>
              </a:ext>
            </a:extLst>
          </p:cNvPr>
          <p:cNvSpPr/>
          <p:nvPr/>
        </p:nvSpPr>
        <p:spPr>
          <a:xfrm>
            <a:off x="11820576" y="3387650"/>
            <a:ext cx="6146560" cy="6488692"/>
          </a:xfrm>
          <a:custGeom>
            <a:avLst/>
            <a:gdLst>
              <a:gd name="f0" fmla="val w"/>
              <a:gd name="f1" fmla="val h"/>
              <a:gd name="f2" fmla="val 0"/>
              <a:gd name="f3" fmla="val 6146557"/>
              <a:gd name="f4" fmla="val 6488688"/>
              <a:gd name="f5" fmla="val 6488687"/>
              <a:gd name="f6" fmla="*/ f0 1 6146557"/>
              <a:gd name="f7" fmla="*/ f1 1 6488688"/>
              <a:gd name="f8" fmla="val f2"/>
              <a:gd name="f9" fmla="val f3"/>
              <a:gd name="f10" fmla="val f4"/>
              <a:gd name="f11" fmla="+- f10 0 f8"/>
              <a:gd name="f12" fmla="+- f9 0 f8"/>
              <a:gd name="f13" fmla="*/ f12 1 6146557"/>
              <a:gd name="f14" fmla="*/ f11 1 6488688"/>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6146557" h="6488688">
                <a:moveTo>
                  <a:pt x="f2" y="f2"/>
                </a:moveTo>
                <a:lnTo>
                  <a:pt x="f3" y="f2"/>
                </a:lnTo>
                <a:lnTo>
                  <a:pt x="f3" y="f5"/>
                </a:lnTo>
                <a:lnTo>
                  <a:pt x="f2" y="f5"/>
                </a:lnTo>
                <a:lnTo>
                  <a:pt x="f2" y="f2"/>
                </a:lnTo>
                <a:close/>
              </a:path>
            </a:pathLst>
          </a:custGeom>
          <a:blipFill>
            <a:blip r:embed="rId4">
              <a:alphaModFix/>
              <a:extLst>
                <a:ext uri="{96DAC541-7B7A-43D3-8B79-37D633B846F1}">
                  <asvg:svgBlip xmlns:asvg="http://schemas.microsoft.com/office/drawing/2016/SVG/main" r:embed="rId5"/>
                </a:ext>
              </a:extLst>
            </a:blip>
            <a:stretch>
              <a:fillRect/>
            </a:stretch>
          </a:blipFill>
          <a:ln cap="flat">
            <a:noFill/>
            <a:prstDash val="solid"/>
          </a:ln>
        </p:spPr>
        <p:txBody>
          <a:bodyPr lIns="0" tIns="0" rIns="0" bIns="0"/>
          <a:lstStyle/>
          <a:p>
            <a:endParaRPr lang="en-US"/>
          </a:p>
        </p:txBody>
      </p:sp>
      <p:sp>
        <p:nvSpPr>
          <p:cNvPr id="10" name="Freeform 13">
            <a:extLst>
              <a:ext uri="{FF2B5EF4-FFF2-40B4-BE49-F238E27FC236}">
                <a16:creationId xmlns:a16="http://schemas.microsoft.com/office/drawing/2014/main" id="{3E479344-DFAF-4826-B33F-FFC88D9B063E}"/>
              </a:ext>
            </a:extLst>
          </p:cNvPr>
          <p:cNvSpPr/>
          <p:nvPr/>
        </p:nvSpPr>
        <p:spPr>
          <a:xfrm>
            <a:off x="4457507" y="8430740"/>
            <a:ext cx="1338672" cy="1176357"/>
          </a:xfrm>
          <a:custGeom>
            <a:avLst/>
            <a:gdLst>
              <a:gd name="f0" fmla="val w"/>
              <a:gd name="f1" fmla="val h"/>
              <a:gd name="f2" fmla="val 0"/>
              <a:gd name="f3" fmla="val 1338672"/>
              <a:gd name="f4" fmla="val 1176358"/>
              <a:gd name="f5" fmla="*/ f0 1 1338672"/>
              <a:gd name="f6" fmla="*/ f1 1 1176358"/>
              <a:gd name="f7" fmla="val f2"/>
              <a:gd name="f8" fmla="val f3"/>
              <a:gd name="f9" fmla="val f4"/>
              <a:gd name="f10" fmla="+- f9 0 f7"/>
              <a:gd name="f11" fmla="+- f8 0 f7"/>
              <a:gd name="f12" fmla="*/ f11 1 1338672"/>
              <a:gd name="f13" fmla="*/ f10 1 1176358"/>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338672" h="1176358">
                <a:moveTo>
                  <a:pt x="f2" y="f2"/>
                </a:moveTo>
                <a:lnTo>
                  <a:pt x="f3" y="f2"/>
                </a:lnTo>
                <a:lnTo>
                  <a:pt x="f3" y="f4"/>
                </a:lnTo>
                <a:lnTo>
                  <a:pt x="f2" y="f4"/>
                </a:lnTo>
                <a:lnTo>
                  <a:pt x="f2" y="f2"/>
                </a:lnTo>
                <a:close/>
              </a:path>
            </a:pathLst>
          </a:custGeom>
          <a:blipFill>
            <a:blip r:embed="rId6">
              <a:alphaModFix/>
              <a:extLst>
                <a:ext uri="{96DAC541-7B7A-43D3-8B79-37D633B846F1}">
                  <asvg:svgBlip xmlns:asvg="http://schemas.microsoft.com/office/drawing/2016/SVG/main" r:embed="rId7"/>
                </a:ext>
              </a:extLst>
            </a:blip>
            <a:stretch>
              <a:fillRect/>
            </a:stretch>
          </a:blipFill>
          <a:ln cap="flat">
            <a:noFill/>
            <a:prstDash val="solid"/>
          </a:ln>
        </p:spPr>
        <p:txBody>
          <a:bodyPr lIns="0" tIns="0" rIns="0" bIns="0"/>
          <a:lstStyle/>
          <a:p>
            <a:endParaRPr lang="en-US"/>
          </a:p>
        </p:txBody>
      </p:sp>
      <p:sp>
        <p:nvSpPr>
          <p:cNvPr id="11" name="Freeform 14">
            <a:extLst>
              <a:ext uri="{FF2B5EF4-FFF2-40B4-BE49-F238E27FC236}">
                <a16:creationId xmlns:a16="http://schemas.microsoft.com/office/drawing/2014/main" id="{08A36B85-7744-4C8D-83C1-AEE5E6458FFF}"/>
              </a:ext>
            </a:extLst>
          </p:cNvPr>
          <p:cNvSpPr/>
          <p:nvPr/>
        </p:nvSpPr>
        <p:spPr>
          <a:xfrm flipH="1">
            <a:off x="11234748" y="1957200"/>
            <a:ext cx="1251219" cy="1251219"/>
          </a:xfrm>
          <a:custGeom>
            <a:avLst/>
            <a:gdLst>
              <a:gd name="f0" fmla="val w"/>
              <a:gd name="f1" fmla="val h"/>
              <a:gd name="f2" fmla="val 0"/>
              <a:gd name="f3" fmla="val 1251215"/>
              <a:gd name="f4" fmla="val 1251216"/>
              <a:gd name="f5" fmla="*/ f0 1 1251215"/>
              <a:gd name="f6" fmla="*/ f1 1 1251215"/>
              <a:gd name="f7" fmla="val f2"/>
              <a:gd name="f8" fmla="val f3"/>
              <a:gd name="f9" fmla="+- f8 0 f7"/>
              <a:gd name="f10" fmla="*/ f9 1 1251215"/>
              <a:gd name="f11" fmla="*/ f7 1 f10"/>
              <a:gd name="f12" fmla="*/ f8 1 f10"/>
              <a:gd name="f13" fmla="*/ f11 f5 1"/>
              <a:gd name="f14" fmla="*/ f12 f5 1"/>
              <a:gd name="f15" fmla="*/ f12 f6 1"/>
              <a:gd name="f16" fmla="*/ f11 f6 1"/>
            </a:gdLst>
            <a:ahLst/>
            <a:cxnLst>
              <a:cxn ang="3cd4">
                <a:pos x="hc" y="t"/>
              </a:cxn>
              <a:cxn ang="0">
                <a:pos x="r" y="vc"/>
              </a:cxn>
              <a:cxn ang="cd4">
                <a:pos x="hc" y="b"/>
              </a:cxn>
              <a:cxn ang="cd2">
                <a:pos x="l" y="vc"/>
              </a:cxn>
            </a:cxnLst>
            <a:rect l="f13" t="f16" r="f14" b="f15"/>
            <a:pathLst>
              <a:path w="1251215" h="1251215">
                <a:moveTo>
                  <a:pt x="f3" y="f2"/>
                </a:moveTo>
                <a:lnTo>
                  <a:pt x="f2" y="f2"/>
                </a:lnTo>
                <a:lnTo>
                  <a:pt x="f2" y="f4"/>
                </a:lnTo>
                <a:lnTo>
                  <a:pt x="f3" y="f4"/>
                </a:lnTo>
                <a:lnTo>
                  <a:pt x="f3" y="f2"/>
                </a:lnTo>
                <a:close/>
              </a:path>
            </a:pathLst>
          </a:custGeom>
          <a:blipFill>
            <a:blip r:embed="rId8">
              <a:alphaModFix/>
              <a:extLst>
                <a:ext uri="{96DAC541-7B7A-43D3-8B79-37D633B846F1}">
                  <asvg:svgBlip xmlns:asvg="http://schemas.microsoft.com/office/drawing/2016/SVG/main" r:embed="rId9"/>
                </a:ext>
              </a:extLst>
            </a:blip>
            <a:stretch>
              <a:fillRect/>
            </a:stretch>
          </a:blipFill>
          <a:ln cap="flat">
            <a:noFill/>
            <a:prstDash val="solid"/>
          </a:ln>
        </p:spPr>
        <p:txBody>
          <a:bodyPr lIns="0" tIns="0" rIns="0" bIns="0"/>
          <a:lstStyle/>
          <a:p>
            <a:endParaRPr lang="en-US"/>
          </a:p>
        </p:txBody>
      </p:sp>
      <p:sp>
        <p:nvSpPr>
          <p:cNvPr id="12" name="Freeform 15">
            <a:extLst>
              <a:ext uri="{FF2B5EF4-FFF2-40B4-BE49-F238E27FC236}">
                <a16:creationId xmlns:a16="http://schemas.microsoft.com/office/drawing/2014/main" id="{E2D4E5E4-383D-4A56-A53A-01D1BDA47766}"/>
              </a:ext>
            </a:extLst>
          </p:cNvPr>
          <p:cNvSpPr/>
          <p:nvPr/>
        </p:nvSpPr>
        <p:spPr>
          <a:xfrm>
            <a:off x="16750098" y="2099489"/>
            <a:ext cx="1018403" cy="966639"/>
          </a:xfrm>
          <a:custGeom>
            <a:avLst/>
            <a:gdLst>
              <a:gd name="f0" fmla="val w"/>
              <a:gd name="f1" fmla="val h"/>
              <a:gd name="f2" fmla="val 0"/>
              <a:gd name="f3" fmla="val 1018408"/>
              <a:gd name="f4" fmla="val 966639"/>
              <a:gd name="f5" fmla="val 966640"/>
              <a:gd name="f6" fmla="*/ f0 1 1018408"/>
              <a:gd name="f7" fmla="*/ f1 1 966639"/>
              <a:gd name="f8" fmla="val f2"/>
              <a:gd name="f9" fmla="val f3"/>
              <a:gd name="f10" fmla="val f4"/>
              <a:gd name="f11" fmla="+- f10 0 f8"/>
              <a:gd name="f12" fmla="+- f9 0 f8"/>
              <a:gd name="f13" fmla="*/ f12 1 1018408"/>
              <a:gd name="f14" fmla="*/ f11 1 966639"/>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018408" h="966639">
                <a:moveTo>
                  <a:pt x="f2" y="f2"/>
                </a:moveTo>
                <a:lnTo>
                  <a:pt x="f3" y="f2"/>
                </a:lnTo>
                <a:lnTo>
                  <a:pt x="f3" y="f5"/>
                </a:lnTo>
                <a:lnTo>
                  <a:pt x="f2" y="f5"/>
                </a:lnTo>
                <a:lnTo>
                  <a:pt x="f2" y="f2"/>
                </a:lnTo>
                <a:close/>
              </a:path>
            </a:pathLst>
          </a:custGeom>
          <a:blipFill>
            <a:blip r:embed="rId10">
              <a:alphaModFix/>
              <a:extLst>
                <a:ext uri="{96DAC541-7B7A-43D3-8B79-37D633B846F1}">
                  <asvg:svgBlip xmlns:asvg="http://schemas.microsoft.com/office/drawing/2016/SVG/main" r:embed="rId11"/>
                </a:ext>
              </a:extLst>
            </a:blip>
            <a:stretch>
              <a:fillRect/>
            </a:stretch>
          </a:blipFill>
          <a:ln cap="flat">
            <a:noFill/>
            <a:prstDash val="solid"/>
          </a:ln>
        </p:spPr>
        <p:txBody>
          <a:bodyPr lIns="0" tIns="0" rIns="0" bIns="0"/>
          <a:lstStyle/>
          <a:p>
            <a:endParaRPr lang="en-US"/>
          </a:p>
        </p:txBody>
      </p:sp>
      <p:sp>
        <p:nvSpPr>
          <p:cNvPr id="13" name="TextBox 18">
            <a:extLst>
              <a:ext uri="{FF2B5EF4-FFF2-40B4-BE49-F238E27FC236}">
                <a16:creationId xmlns:a16="http://schemas.microsoft.com/office/drawing/2014/main" id="{5EDC7C01-E06C-40C4-8ABB-AE39B32A4CDA}"/>
              </a:ext>
            </a:extLst>
          </p:cNvPr>
          <p:cNvSpPr txBox="1"/>
          <p:nvPr/>
        </p:nvSpPr>
        <p:spPr>
          <a:xfrm>
            <a:off x="942938" y="1478731"/>
            <a:ext cx="10831653" cy="241643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20565"/>
              </a:lnSpc>
              <a:spcBef>
                <a:spcPts val="0"/>
              </a:spcBef>
              <a:spcAft>
                <a:spcPts val="0"/>
              </a:spcAft>
              <a:buNone/>
              <a:tabLst/>
              <a:defRPr sz="1800" b="0" i="0" u="none" strike="noStrike" kern="0" cap="none" spc="0" baseline="0">
                <a:solidFill>
                  <a:srgbClr val="000000"/>
                </a:solidFill>
                <a:uFillTx/>
              </a:defRPr>
            </a:pPr>
            <a:r>
              <a:rPr lang="en-US" sz="14691" b="0" i="0" u="none" strike="noStrike" kern="1200" cap="none" spc="0" baseline="0">
                <a:solidFill>
                  <a:srgbClr val="FFA319"/>
                </a:solidFill>
                <a:uFillTx/>
                <a:latin typeface="Lilita One"/>
                <a:ea typeface="Lilita One"/>
                <a:cs typeface="Lilita One"/>
              </a:rPr>
              <a:t>DIGTAL</a:t>
            </a:r>
          </a:p>
        </p:txBody>
      </p:sp>
      <p:grpSp>
        <p:nvGrpSpPr>
          <p:cNvPr id="14" name="Group 19">
            <a:extLst>
              <a:ext uri="{FF2B5EF4-FFF2-40B4-BE49-F238E27FC236}">
                <a16:creationId xmlns:a16="http://schemas.microsoft.com/office/drawing/2014/main" id="{485D4F15-6296-435C-B022-8A514882A14E}"/>
              </a:ext>
            </a:extLst>
          </p:cNvPr>
          <p:cNvGrpSpPr/>
          <p:nvPr/>
        </p:nvGrpSpPr>
        <p:grpSpPr>
          <a:xfrm>
            <a:off x="-1534198" y="9451640"/>
            <a:ext cx="21265048" cy="1349709"/>
            <a:chOff x="-1534198" y="9451640"/>
            <a:chExt cx="21265048" cy="1349709"/>
          </a:xfrm>
        </p:grpSpPr>
        <p:sp>
          <p:nvSpPr>
            <p:cNvPr id="15" name="Freeform 20">
              <a:extLst>
                <a:ext uri="{FF2B5EF4-FFF2-40B4-BE49-F238E27FC236}">
                  <a16:creationId xmlns:a16="http://schemas.microsoft.com/office/drawing/2014/main" id="{355947C6-6F7C-44CF-B7E7-D596A065AC01}"/>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6" name="TextBox 21">
              <a:extLst>
                <a:ext uri="{FF2B5EF4-FFF2-40B4-BE49-F238E27FC236}">
                  <a16:creationId xmlns:a16="http://schemas.microsoft.com/office/drawing/2014/main" id="{E1BA754D-EDFC-4CA6-9D05-6AC198D39245}"/>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7" name="TextBox 18">
            <a:extLst>
              <a:ext uri="{FF2B5EF4-FFF2-40B4-BE49-F238E27FC236}">
                <a16:creationId xmlns:a16="http://schemas.microsoft.com/office/drawing/2014/main" id="{669845FC-52AF-4E6F-9849-4D00D36F0D00}"/>
              </a:ext>
            </a:extLst>
          </p:cNvPr>
          <p:cNvSpPr txBox="1"/>
          <p:nvPr/>
        </p:nvSpPr>
        <p:spPr>
          <a:xfrm>
            <a:off x="1110456" y="3806436"/>
            <a:ext cx="10831653" cy="241643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ts val="20565"/>
              </a:lnSpc>
              <a:spcBef>
                <a:spcPts val="0"/>
              </a:spcBef>
              <a:spcAft>
                <a:spcPts val="0"/>
              </a:spcAft>
              <a:buNone/>
              <a:tabLst/>
              <a:defRPr sz="1800" b="0" i="0" u="none" strike="noStrike" kern="0" cap="none" spc="0" baseline="0">
                <a:solidFill>
                  <a:srgbClr val="000000"/>
                </a:solidFill>
                <a:uFillTx/>
              </a:defRPr>
            </a:pPr>
            <a:r>
              <a:rPr lang="en-US" sz="14691" b="0" i="0" u="none" strike="noStrike" kern="1200" cap="none" spc="0" baseline="0">
                <a:solidFill>
                  <a:srgbClr val="002060"/>
                </a:solidFill>
                <a:uFillTx/>
                <a:latin typeface="Lilita One"/>
                <a:ea typeface="Lilita One"/>
                <a:cs typeface="Lilita One"/>
              </a:rPr>
              <a:t>MARKETING </a:t>
            </a:r>
          </a:p>
        </p:txBody>
      </p:sp>
      <p:sp>
        <p:nvSpPr>
          <p:cNvPr id="18" name="TextBox 18">
            <a:extLst>
              <a:ext uri="{FF2B5EF4-FFF2-40B4-BE49-F238E27FC236}">
                <a16:creationId xmlns:a16="http://schemas.microsoft.com/office/drawing/2014/main" id="{6F5B0F1B-5644-4895-A435-E33E5B9DBA38}"/>
              </a:ext>
            </a:extLst>
          </p:cNvPr>
          <p:cNvSpPr txBox="1"/>
          <p:nvPr/>
        </p:nvSpPr>
        <p:spPr>
          <a:xfrm>
            <a:off x="896944" y="6178628"/>
            <a:ext cx="10831653" cy="241643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20565"/>
              </a:lnSpc>
              <a:spcBef>
                <a:spcPts val="0"/>
              </a:spcBef>
              <a:spcAft>
                <a:spcPts val="0"/>
              </a:spcAft>
              <a:buNone/>
              <a:tabLst/>
              <a:defRPr sz="1800" b="0" i="0" u="none" strike="noStrike" kern="0" cap="none" spc="0" baseline="0">
                <a:solidFill>
                  <a:srgbClr val="000000"/>
                </a:solidFill>
                <a:uFillTx/>
              </a:defRPr>
            </a:pPr>
            <a:r>
              <a:rPr lang="en-US" sz="14691" b="0" i="0" u="none" strike="noStrike" kern="1200" cap="none" spc="0" baseline="0">
                <a:solidFill>
                  <a:srgbClr val="FFA319"/>
                </a:solidFill>
                <a:uFillTx/>
                <a:latin typeface="Lilita One"/>
                <a:ea typeface="Lilita One"/>
                <a:cs typeface="Lilita One"/>
              </a:rPr>
              <a:t>STRATEGY</a:t>
            </a:r>
          </a:p>
        </p:txBody>
      </p:sp>
      <p:sp>
        <p:nvSpPr>
          <p:cNvPr id="19" name="TextBox 18">
            <a:extLst>
              <a:ext uri="{FF2B5EF4-FFF2-40B4-BE49-F238E27FC236}">
                <a16:creationId xmlns:a16="http://schemas.microsoft.com/office/drawing/2014/main" id="{B0A5C1E3-2878-4739-8FED-B29539CD4879}"/>
              </a:ext>
            </a:extLst>
          </p:cNvPr>
          <p:cNvSpPr txBox="1"/>
          <p:nvPr/>
        </p:nvSpPr>
        <p:spPr>
          <a:xfrm>
            <a:off x="988923" y="7676415"/>
            <a:ext cx="10831653" cy="241643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20565"/>
              </a:lnSpc>
              <a:spcBef>
                <a:spcPts val="0"/>
              </a:spcBef>
              <a:spcAft>
                <a:spcPts val="0"/>
              </a:spcAft>
              <a:buNone/>
              <a:tabLst/>
              <a:defRPr sz="1800" b="0" i="0" u="none" strike="noStrike" kern="0" cap="none" spc="0" baseline="0">
                <a:solidFill>
                  <a:srgbClr val="000000"/>
                </a:solidFill>
                <a:uFillTx/>
              </a:defRPr>
            </a:pPr>
            <a:r>
              <a:rPr lang="en-US" sz="14691" b="0" i="0" u="none" strike="noStrike" kern="1200" cap="none" spc="0" baseline="0">
                <a:solidFill>
                  <a:srgbClr val="C00000"/>
                </a:solidFill>
                <a:uFillTx/>
                <a:latin typeface="Lilita One"/>
                <a:ea typeface="Lilita One"/>
                <a:cs typeface="Lilita One"/>
              </a:rPr>
              <a:t>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544D862-754B-41A0-B617-590E46BF786A}"/>
              </a:ext>
            </a:extLst>
          </p:cNvPr>
          <p:cNvSpPr/>
          <p:nvPr/>
        </p:nvSpPr>
        <p:spPr>
          <a:xfrm>
            <a:off x="199192" y="-61978"/>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44114AF9-051D-4122-BCB7-674A4C284030}"/>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A81367D5-9D24-45CF-A0B5-C6E9155CC98C}"/>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7B35CD4E-415B-47B1-AA94-2480874A8CA5}"/>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9">
            <a:extLst>
              <a:ext uri="{FF2B5EF4-FFF2-40B4-BE49-F238E27FC236}">
                <a16:creationId xmlns:a16="http://schemas.microsoft.com/office/drawing/2014/main" id="{17E24E86-EF89-42A0-B6DF-1095D3750900}"/>
              </a:ext>
            </a:extLst>
          </p:cNvPr>
          <p:cNvGrpSpPr/>
          <p:nvPr/>
        </p:nvGrpSpPr>
        <p:grpSpPr>
          <a:xfrm>
            <a:off x="1714600" y="2005343"/>
            <a:ext cx="15887599" cy="6765005"/>
            <a:chOff x="1714600" y="2005343"/>
            <a:chExt cx="15887599" cy="6765005"/>
          </a:xfrm>
        </p:grpSpPr>
        <p:sp>
          <p:nvSpPr>
            <p:cNvPr id="7" name="Freeform 10">
              <a:extLst>
                <a:ext uri="{FF2B5EF4-FFF2-40B4-BE49-F238E27FC236}">
                  <a16:creationId xmlns:a16="http://schemas.microsoft.com/office/drawing/2014/main" id="{726A558A-D3F8-4DC9-AE78-C0D3A4C75B61}"/>
                </a:ext>
              </a:extLst>
            </p:cNvPr>
            <p:cNvSpPr/>
            <p:nvPr/>
          </p:nvSpPr>
          <p:spPr>
            <a:xfrm>
              <a:off x="1714600" y="2927671"/>
              <a:ext cx="15887599" cy="5842677"/>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8" name="TextBox 11">
              <a:extLst>
                <a:ext uri="{FF2B5EF4-FFF2-40B4-BE49-F238E27FC236}">
                  <a16:creationId xmlns:a16="http://schemas.microsoft.com/office/drawing/2014/main" id="{09A9EC13-C751-40F0-8603-D06862871B0B}"/>
                </a:ext>
              </a:extLst>
            </p:cNvPr>
            <p:cNvSpPr txBox="1"/>
            <p:nvPr/>
          </p:nvSpPr>
          <p:spPr>
            <a:xfrm>
              <a:off x="1714600" y="2005343"/>
              <a:ext cx="15887599" cy="676500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9" name="Group 43">
            <a:extLst>
              <a:ext uri="{FF2B5EF4-FFF2-40B4-BE49-F238E27FC236}">
                <a16:creationId xmlns:a16="http://schemas.microsoft.com/office/drawing/2014/main" id="{2D23FFDE-80ED-410D-97E5-769489B3A9E5}"/>
              </a:ext>
            </a:extLst>
          </p:cNvPr>
          <p:cNvGrpSpPr/>
          <p:nvPr/>
        </p:nvGrpSpPr>
        <p:grpSpPr>
          <a:xfrm>
            <a:off x="-1534198" y="9451640"/>
            <a:ext cx="21265048" cy="1349709"/>
            <a:chOff x="-1534198" y="9451640"/>
            <a:chExt cx="21265048" cy="1349709"/>
          </a:xfrm>
        </p:grpSpPr>
        <p:sp>
          <p:nvSpPr>
            <p:cNvPr id="10" name="Freeform 44">
              <a:extLst>
                <a:ext uri="{FF2B5EF4-FFF2-40B4-BE49-F238E27FC236}">
                  <a16:creationId xmlns:a16="http://schemas.microsoft.com/office/drawing/2014/main" id="{8FC1D09E-8E22-4243-8501-D6AB574B3558}"/>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1" name="TextBox 45">
              <a:extLst>
                <a:ext uri="{FF2B5EF4-FFF2-40B4-BE49-F238E27FC236}">
                  <a16:creationId xmlns:a16="http://schemas.microsoft.com/office/drawing/2014/main" id="{41198A82-C395-43C2-AD2A-8794CC8AAB92}"/>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2" name="TextBox 47">
            <a:extLst>
              <a:ext uri="{FF2B5EF4-FFF2-40B4-BE49-F238E27FC236}">
                <a16:creationId xmlns:a16="http://schemas.microsoft.com/office/drawing/2014/main" id="{242A3BB7-3ED3-4D2D-B056-29C2015C8103}"/>
              </a:ext>
            </a:extLst>
          </p:cNvPr>
          <p:cNvSpPr txBox="1"/>
          <p:nvPr/>
        </p:nvSpPr>
        <p:spPr>
          <a:xfrm>
            <a:off x="609603" y="1265493"/>
            <a:ext cx="15887599"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Marketing</a:t>
            </a:r>
            <a:r>
              <a:rPr lang="ar-EG" sz="7200" b="1" i="0" u="none" strike="noStrike" kern="1200" cap="none" spc="0" baseline="0">
                <a:solidFill>
                  <a:srgbClr val="1A336B"/>
                </a:solidFill>
                <a:uFillTx/>
                <a:latin typeface="Poppins Bold"/>
                <a:ea typeface="Poppins Bold"/>
                <a:cs typeface="Poppins Bold"/>
              </a:rPr>
              <a:t> </a:t>
            </a:r>
            <a:r>
              <a:rPr lang="en-US" sz="7200" b="1" i="0" u="none" strike="noStrike" kern="1200" cap="none" spc="0" baseline="0">
                <a:solidFill>
                  <a:srgbClr val="1A336B"/>
                </a:solidFill>
                <a:uFillTx/>
                <a:latin typeface="Poppins Bold"/>
                <a:ea typeface="Poppins Bold"/>
                <a:cs typeface="Poppins Bold"/>
              </a:rPr>
              <a:t>Mix</a:t>
            </a:r>
          </a:p>
        </p:txBody>
      </p:sp>
      <p:sp>
        <p:nvSpPr>
          <p:cNvPr id="13" name="TextBox 51">
            <a:extLst>
              <a:ext uri="{FF2B5EF4-FFF2-40B4-BE49-F238E27FC236}">
                <a16:creationId xmlns:a16="http://schemas.microsoft.com/office/drawing/2014/main" id="{ABB7CC65-85EA-4B56-A589-4CCE31D2DE72}"/>
              </a:ext>
            </a:extLst>
          </p:cNvPr>
          <p:cNvSpPr txBox="1"/>
          <p:nvPr/>
        </p:nvSpPr>
        <p:spPr>
          <a:xfrm>
            <a:off x="2514700" y="3326486"/>
            <a:ext cx="14287399" cy="49859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5400" b="1" i="0" u="none" strike="noStrike" kern="1200" cap="none" spc="0" baseline="0">
                <a:solidFill>
                  <a:srgbClr val="000000"/>
                </a:solidFill>
                <a:uFillTx/>
                <a:latin typeface="Calibri"/>
              </a:rPr>
              <a:t>Abo Gehad Store offers customers affordable, high-quality household and lifestyle products with a trusted shopping experience. The store combines variety, convenience, and personalized service, ensuring that customers always find what they need at the right price.</a:t>
            </a:r>
          </a:p>
        </p:txBody>
      </p:sp>
      <p:grpSp>
        <p:nvGrpSpPr>
          <p:cNvPr id="14" name="Group 9">
            <a:extLst>
              <a:ext uri="{FF2B5EF4-FFF2-40B4-BE49-F238E27FC236}">
                <a16:creationId xmlns:a16="http://schemas.microsoft.com/office/drawing/2014/main" id="{9F299AEA-8940-4431-9A33-61A3EADE22EF}"/>
              </a:ext>
            </a:extLst>
          </p:cNvPr>
          <p:cNvGrpSpPr/>
          <p:nvPr/>
        </p:nvGrpSpPr>
        <p:grpSpPr>
          <a:xfrm>
            <a:off x="6096003" y="2088206"/>
            <a:ext cx="5545013" cy="1160135"/>
            <a:chOff x="6096003" y="2088206"/>
            <a:chExt cx="5545013" cy="1160135"/>
          </a:xfrm>
        </p:grpSpPr>
        <p:sp>
          <p:nvSpPr>
            <p:cNvPr id="15" name="Freeform 10">
              <a:extLst>
                <a:ext uri="{FF2B5EF4-FFF2-40B4-BE49-F238E27FC236}">
                  <a16:creationId xmlns:a16="http://schemas.microsoft.com/office/drawing/2014/main" id="{F06DCDE5-8464-4D80-846F-3ECB6C5DB279}"/>
                </a:ext>
              </a:extLst>
            </p:cNvPr>
            <p:cNvSpPr/>
            <p:nvPr/>
          </p:nvSpPr>
          <p:spPr>
            <a:xfrm>
              <a:off x="6096003" y="2246379"/>
              <a:ext cx="5545013" cy="1001962"/>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16" name="TextBox 11">
              <a:extLst>
                <a:ext uri="{FF2B5EF4-FFF2-40B4-BE49-F238E27FC236}">
                  <a16:creationId xmlns:a16="http://schemas.microsoft.com/office/drawing/2014/main" id="{376A5446-722E-42D4-81AF-82D707E6B6A6}"/>
                </a:ext>
              </a:extLst>
            </p:cNvPr>
            <p:cNvSpPr txBox="1"/>
            <p:nvPr/>
          </p:nvSpPr>
          <p:spPr>
            <a:xfrm>
              <a:off x="6096003" y="2088206"/>
              <a:ext cx="554501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7" name="Freeform 22">
            <a:extLst>
              <a:ext uri="{FF2B5EF4-FFF2-40B4-BE49-F238E27FC236}">
                <a16:creationId xmlns:a16="http://schemas.microsoft.com/office/drawing/2014/main" id="{E783A01F-BAD1-4A81-8C65-E53032C08DBE}"/>
              </a:ext>
            </a:extLst>
          </p:cNvPr>
          <p:cNvSpPr/>
          <p:nvPr/>
        </p:nvSpPr>
        <p:spPr>
          <a:xfrm>
            <a:off x="11916954" y="934507"/>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8" name="Picture 13">
            <a:extLst>
              <a:ext uri="{FF2B5EF4-FFF2-40B4-BE49-F238E27FC236}">
                <a16:creationId xmlns:a16="http://schemas.microsoft.com/office/drawing/2014/main" id="{F588958C-23F8-4717-B1B7-7E6BAF9142AA}"/>
              </a:ext>
            </a:extLst>
          </p:cNvPr>
          <p:cNvPicPr>
            <a:picLocks noChangeAspect="1"/>
          </p:cNvPicPr>
          <p:nvPr/>
        </p:nvPicPr>
        <p:blipFill>
          <a:blip r:embed="rId5"/>
          <a:stretch>
            <a:fillRect/>
          </a:stretch>
        </p:blipFill>
        <p:spPr>
          <a:xfrm>
            <a:off x="3654957" y="498732"/>
            <a:ext cx="1552578" cy="1533521"/>
          </a:xfrm>
          <a:prstGeom prst="rect">
            <a:avLst/>
          </a:prstGeom>
          <a:noFill/>
          <a:ln cap="flat">
            <a:noFill/>
          </a:ln>
        </p:spPr>
      </p:pic>
      <p:sp>
        <p:nvSpPr>
          <p:cNvPr id="19" name="TextBox 47">
            <a:extLst>
              <a:ext uri="{FF2B5EF4-FFF2-40B4-BE49-F238E27FC236}">
                <a16:creationId xmlns:a16="http://schemas.microsoft.com/office/drawing/2014/main" id="{44D0657E-480F-4158-8557-BF5E170A0656}"/>
              </a:ext>
            </a:extLst>
          </p:cNvPr>
          <p:cNvSpPr txBox="1"/>
          <p:nvPr/>
        </p:nvSpPr>
        <p:spPr>
          <a:xfrm>
            <a:off x="5591903" y="2526578"/>
            <a:ext cx="6553203"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Product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ED573DD-AAE4-46DD-B018-511DB6C74FAA}"/>
              </a:ext>
            </a:extLst>
          </p:cNvPr>
          <p:cNvSpPr/>
          <p:nvPr/>
        </p:nvSpPr>
        <p:spPr>
          <a:xfrm>
            <a:off x="-45674" y="-61978"/>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922DD1BF-072F-4BBF-8DF6-71A5D2A2135D}"/>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9DA8A49B-09F6-4883-83C9-75016BE96F1E}"/>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1F8A9001-B6ED-4BE0-A614-28266B49CEAC}"/>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F36F9155-E8D4-4E8F-A03D-29E5DA6DA522}"/>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727A1AB1-8B41-4EB2-838B-ED244C29EA5D}"/>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CB87C032-F185-412F-884A-1D17396265B0}"/>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47">
            <a:extLst>
              <a:ext uri="{FF2B5EF4-FFF2-40B4-BE49-F238E27FC236}">
                <a16:creationId xmlns:a16="http://schemas.microsoft.com/office/drawing/2014/main" id="{A8D1F4F2-329B-4481-AE02-3D1700C0738A}"/>
              </a:ext>
            </a:extLst>
          </p:cNvPr>
          <p:cNvSpPr txBox="1"/>
          <p:nvPr/>
        </p:nvSpPr>
        <p:spPr>
          <a:xfrm>
            <a:off x="609603" y="1265493"/>
            <a:ext cx="15887599"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Marketing</a:t>
            </a:r>
            <a:r>
              <a:rPr lang="ar-EG" sz="7200" b="1" i="0" u="none" strike="noStrike" kern="1200" cap="none" spc="0" baseline="0">
                <a:solidFill>
                  <a:srgbClr val="1A336B"/>
                </a:solidFill>
                <a:uFillTx/>
                <a:latin typeface="Poppins Bold"/>
                <a:ea typeface="Poppins Bold"/>
                <a:cs typeface="Poppins Bold"/>
              </a:rPr>
              <a:t> </a:t>
            </a:r>
            <a:r>
              <a:rPr lang="en-US" sz="7200" b="1" i="0" u="none" strike="noStrike" kern="1200" cap="none" spc="0" baseline="0">
                <a:solidFill>
                  <a:srgbClr val="1A336B"/>
                </a:solidFill>
                <a:uFillTx/>
                <a:latin typeface="Poppins Bold"/>
                <a:ea typeface="Poppins Bold"/>
                <a:cs typeface="Poppins Bold"/>
              </a:rPr>
              <a:t>Mix</a:t>
            </a:r>
          </a:p>
        </p:txBody>
      </p:sp>
      <p:sp>
        <p:nvSpPr>
          <p:cNvPr id="10" name="Freeform 22">
            <a:extLst>
              <a:ext uri="{FF2B5EF4-FFF2-40B4-BE49-F238E27FC236}">
                <a16:creationId xmlns:a16="http://schemas.microsoft.com/office/drawing/2014/main" id="{9241F132-6982-4559-AE5A-EFBF787AC101}"/>
              </a:ext>
            </a:extLst>
          </p:cNvPr>
          <p:cNvSpPr/>
          <p:nvPr/>
        </p:nvSpPr>
        <p:spPr>
          <a:xfrm>
            <a:off x="11916954" y="934507"/>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1" name="Picture 13">
            <a:extLst>
              <a:ext uri="{FF2B5EF4-FFF2-40B4-BE49-F238E27FC236}">
                <a16:creationId xmlns:a16="http://schemas.microsoft.com/office/drawing/2014/main" id="{63918023-5FC8-4D19-A263-8E9EF1EBAD51}"/>
              </a:ext>
            </a:extLst>
          </p:cNvPr>
          <p:cNvPicPr>
            <a:picLocks noChangeAspect="1"/>
          </p:cNvPicPr>
          <p:nvPr/>
        </p:nvPicPr>
        <p:blipFill>
          <a:blip r:embed="rId5"/>
          <a:stretch>
            <a:fillRect/>
          </a:stretch>
        </p:blipFill>
        <p:spPr>
          <a:xfrm>
            <a:off x="3654957" y="498732"/>
            <a:ext cx="1552578" cy="1533521"/>
          </a:xfrm>
          <a:prstGeom prst="rect">
            <a:avLst/>
          </a:prstGeom>
          <a:noFill/>
          <a:ln cap="flat">
            <a:noFill/>
          </a:ln>
        </p:spPr>
      </p:pic>
      <p:pic>
        <p:nvPicPr>
          <p:cNvPr id="12" name="Picture 5">
            <a:extLst>
              <a:ext uri="{FF2B5EF4-FFF2-40B4-BE49-F238E27FC236}">
                <a16:creationId xmlns:a16="http://schemas.microsoft.com/office/drawing/2014/main" id="{9E9D2000-508C-4369-90D7-8F02F6F6468B}"/>
              </a:ext>
            </a:extLst>
          </p:cNvPr>
          <p:cNvPicPr>
            <a:picLocks noChangeAspect="1"/>
          </p:cNvPicPr>
          <p:nvPr/>
        </p:nvPicPr>
        <p:blipFill>
          <a:blip r:embed="rId6"/>
          <a:srcRect/>
          <a:stretch>
            <a:fillRect/>
          </a:stretch>
        </p:blipFill>
        <p:spPr>
          <a:xfrm>
            <a:off x="1295403" y="2729740"/>
            <a:ext cx="6934196" cy="6356597"/>
          </a:xfrm>
          <a:prstGeom prst="rect">
            <a:avLst/>
          </a:prstGeom>
          <a:noFill/>
          <a:ln cap="flat">
            <a:noFill/>
          </a:ln>
          <a:effectLst>
            <a:outerShdw dist="139699" dir="2700000" algn="tl">
              <a:srgbClr val="333333"/>
            </a:outerShdw>
          </a:effectLst>
        </p:spPr>
      </p:pic>
      <p:pic>
        <p:nvPicPr>
          <p:cNvPr id="13" name="Picture 6">
            <a:extLst>
              <a:ext uri="{FF2B5EF4-FFF2-40B4-BE49-F238E27FC236}">
                <a16:creationId xmlns:a16="http://schemas.microsoft.com/office/drawing/2014/main" id="{96B42A8C-6A88-4A96-B118-D57EB7527A2C}"/>
              </a:ext>
            </a:extLst>
          </p:cNvPr>
          <p:cNvPicPr>
            <a:picLocks noChangeAspect="1"/>
          </p:cNvPicPr>
          <p:nvPr/>
        </p:nvPicPr>
        <p:blipFill>
          <a:blip r:embed="rId7"/>
          <a:srcRect/>
          <a:stretch>
            <a:fillRect/>
          </a:stretch>
        </p:blipFill>
        <p:spPr>
          <a:xfrm>
            <a:off x="10058400" y="2760884"/>
            <a:ext cx="7206916" cy="6550798"/>
          </a:xfrm>
          <a:prstGeom prst="rect">
            <a:avLst/>
          </a:prstGeom>
          <a:noFill/>
          <a:ln cap="flat">
            <a:noFill/>
          </a:ln>
          <a:effectLst>
            <a:outerShdw dist="139699" dir="2700000" algn="tl">
              <a:srgbClr val="333333"/>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2D93695-16C7-43EA-8FB8-7C698AC3C78E}"/>
              </a:ext>
            </a:extLst>
          </p:cNvPr>
          <p:cNvSpPr/>
          <p:nvPr/>
        </p:nvSpPr>
        <p:spPr>
          <a:xfrm>
            <a:off x="28072" y="-566690"/>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C82072B3-914F-4653-ABFD-2522961CD84C}"/>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E367DABB-EDBC-490A-BD3F-0D806FFABA3B}"/>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0F0C4826-EF98-489E-A3FD-15C2639C5057}"/>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9">
            <a:extLst>
              <a:ext uri="{FF2B5EF4-FFF2-40B4-BE49-F238E27FC236}">
                <a16:creationId xmlns:a16="http://schemas.microsoft.com/office/drawing/2014/main" id="{A08CED0A-0492-4C23-8474-ADA948D808F9}"/>
              </a:ext>
            </a:extLst>
          </p:cNvPr>
          <p:cNvGrpSpPr/>
          <p:nvPr/>
        </p:nvGrpSpPr>
        <p:grpSpPr>
          <a:xfrm>
            <a:off x="1213116" y="2674940"/>
            <a:ext cx="11873566" cy="5773512"/>
            <a:chOff x="1213116" y="2674940"/>
            <a:chExt cx="11873566" cy="5773512"/>
          </a:xfrm>
        </p:grpSpPr>
        <p:sp>
          <p:nvSpPr>
            <p:cNvPr id="7" name="Freeform 10">
              <a:extLst>
                <a:ext uri="{FF2B5EF4-FFF2-40B4-BE49-F238E27FC236}">
                  <a16:creationId xmlns:a16="http://schemas.microsoft.com/office/drawing/2014/main" id="{41728F87-57F8-4A81-BCCD-F5C6A04770DF}"/>
                </a:ext>
              </a:extLst>
            </p:cNvPr>
            <p:cNvSpPr/>
            <p:nvPr/>
          </p:nvSpPr>
          <p:spPr>
            <a:xfrm>
              <a:off x="1213116" y="3462082"/>
              <a:ext cx="11873566" cy="4986360"/>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8" name="TextBox 11">
              <a:extLst>
                <a:ext uri="{FF2B5EF4-FFF2-40B4-BE49-F238E27FC236}">
                  <a16:creationId xmlns:a16="http://schemas.microsoft.com/office/drawing/2014/main" id="{39C21BFD-F100-43AB-ADD2-942F0BD3A01A}"/>
                </a:ext>
              </a:extLst>
            </p:cNvPr>
            <p:cNvSpPr txBox="1"/>
            <p:nvPr/>
          </p:nvSpPr>
          <p:spPr>
            <a:xfrm>
              <a:off x="1213116" y="2674940"/>
              <a:ext cx="11873566" cy="5773512"/>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9" name="Group 43">
            <a:extLst>
              <a:ext uri="{FF2B5EF4-FFF2-40B4-BE49-F238E27FC236}">
                <a16:creationId xmlns:a16="http://schemas.microsoft.com/office/drawing/2014/main" id="{12715197-4AD5-4A00-995A-7936DC610BB3}"/>
              </a:ext>
            </a:extLst>
          </p:cNvPr>
          <p:cNvGrpSpPr/>
          <p:nvPr/>
        </p:nvGrpSpPr>
        <p:grpSpPr>
          <a:xfrm>
            <a:off x="-1534198" y="9451640"/>
            <a:ext cx="21265048" cy="1349709"/>
            <a:chOff x="-1534198" y="9451640"/>
            <a:chExt cx="21265048" cy="1349709"/>
          </a:xfrm>
        </p:grpSpPr>
        <p:sp>
          <p:nvSpPr>
            <p:cNvPr id="10" name="Freeform 44">
              <a:extLst>
                <a:ext uri="{FF2B5EF4-FFF2-40B4-BE49-F238E27FC236}">
                  <a16:creationId xmlns:a16="http://schemas.microsoft.com/office/drawing/2014/main" id="{D1F58C0C-DBF2-482E-B9C4-305BD57B52B5}"/>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1" name="TextBox 45">
              <a:extLst>
                <a:ext uri="{FF2B5EF4-FFF2-40B4-BE49-F238E27FC236}">
                  <a16:creationId xmlns:a16="http://schemas.microsoft.com/office/drawing/2014/main" id="{CAD21F64-8E80-425C-B79C-37D639EFADC8}"/>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2" name="TextBox 47">
            <a:extLst>
              <a:ext uri="{FF2B5EF4-FFF2-40B4-BE49-F238E27FC236}">
                <a16:creationId xmlns:a16="http://schemas.microsoft.com/office/drawing/2014/main" id="{32AE44AB-E819-4A5E-8CBC-4322B45A8138}"/>
              </a:ext>
            </a:extLst>
          </p:cNvPr>
          <p:cNvSpPr txBox="1"/>
          <p:nvPr/>
        </p:nvSpPr>
        <p:spPr>
          <a:xfrm>
            <a:off x="609603" y="1265493"/>
            <a:ext cx="15887599"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Marketing</a:t>
            </a:r>
            <a:r>
              <a:rPr lang="ar-EG" sz="7200" b="1" i="0" u="none" strike="noStrike" kern="1200" cap="none" spc="0" baseline="0">
                <a:solidFill>
                  <a:srgbClr val="1A336B"/>
                </a:solidFill>
                <a:uFillTx/>
                <a:latin typeface="Poppins Bold"/>
                <a:ea typeface="Poppins Bold"/>
                <a:cs typeface="Poppins Bold"/>
              </a:rPr>
              <a:t> </a:t>
            </a:r>
            <a:r>
              <a:rPr lang="en-US" sz="7200" b="1" i="0" u="none" strike="noStrike" kern="1200" cap="none" spc="0" baseline="0">
                <a:solidFill>
                  <a:srgbClr val="1A336B"/>
                </a:solidFill>
                <a:uFillTx/>
                <a:latin typeface="Poppins Bold"/>
                <a:ea typeface="Poppins Bold"/>
                <a:cs typeface="Poppins Bold"/>
              </a:rPr>
              <a:t>Mix</a:t>
            </a:r>
          </a:p>
        </p:txBody>
      </p:sp>
      <p:grpSp>
        <p:nvGrpSpPr>
          <p:cNvPr id="13" name="Group 9">
            <a:extLst>
              <a:ext uri="{FF2B5EF4-FFF2-40B4-BE49-F238E27FC236}">
                <a16:creationId xmlns:a16="http://schemas.microsoft.com/office/drawing/2014/main" id="{71E9DD70-C635-48A8-8856-242BBAE1B8D3}"/>
              </a:ext>
            </a:extLst>
          </p:cNvPr>
          <p:cNvGrpSpPr/>
          <p:nvPr/>
        </p:nvGrpSpPr>
        <p:grpSpPr>
          <a:xfrm>
            <a:off x="7086600" y="1948248"/>
            <a:ext cx="3581403" cy="1160135"/>
            <a:chOff x="7086600" y="1948248"/>
            <a:chExt cx="3581403" cy="1160135"/>
          </a:xfrm>
        </p:grpSpPr>
        <p:sp>
          <p:nvSpPr>
            <p:cNvPr id="14" name="Freeform 10">
              <a:extLst>
                <a:ext uri="{FF2B5EF4-FFF2-40B4-BE49-F238E27FC236}">
                  <a16:creationId xmlns:a16="http://schemas.microsoft.com/office/drawing/2014/main" id="{1710E338-1D3C-4EAC-AF58-D9A42AADDB2E}"/>
                </a:ext>
              </a:extLst>
            </p:cNvPr>
            <p:cNvSpPr/>
            <p:nvPr/>
          </p:nvSpPr>
          <p:spPr>
            <a:xfrm>
              <a:off x="7086600" y="2106420"/>
              <a:ext cx="3581403" cy="1001962"/>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15" name="TextBox 11">
              <a:extLst>
                <a:ext uri="{FF2B5EF4-FFF2-40B4-BE49-F238E27FC236}">
                  <a16:creationId xmlns:a16="http://schemas.microsoft.com/office/drawing/2014/main" id="{85A77707-941B-4222-8717-29A2870264B4}"/>
                </a:ext>
              </a:extLst>
            </p:cNvPr>
            <p:cNvSpPr txBox="1"/>
            <p:nvPr/>
          </p:nvSpPr>
          <p:spPr>
            <a:xfrm>
              <a:off x="7086600" y="194824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6" name="Freeform 22">
            <a:extLst>
              <a:ext uri="{FF2B5EF4-FFF2-40B4-BE49-F238E27FC236}">
                <a16:creationId xmlns:a16="http://schemas.microsoft.com/office/drawing/2014/main" id="{904078C5-AE81-46DB-946C-22CD502B650D}"/>
              </a:ext>
            </a:extLst>
          </p:cNvPr>
          <p:cNvSpPr/>
          <p:nvPr/>
        </p:nvSpPr>
        <p:spPr>
          <a:xfrm>
            <a:off x="11916954" y="934507"/>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7" name="Picture 13">
            <a:extLst>
              <a:ext uri="{FF2B5EF4-FFF2-40B4-BE49-F238E27FC236}">
                <a16:creationId xmlns:a16="http://schemas.microsoft.com/office/drawing/2014/main" id="{436931D8-7C52-4F6A-9A66-B8AD878ED6C0}"/>
              </a:ext>
            </a:extLst>
          </p:cNvPr>
          <p:cNvPicPr>
            <a:picLocks noChangeAspect="1"/>
          </p:cNvPicPr>
          <p:nvPr/>
        </p:nvPicPr>
        <p:blipFill>
          <a:blip r:embed="rId5"/>
          <a:stretch>
            <a:fillRect/>
          </a:stretch>
        </p:blipFill>
        <p:spPr>
          <a:xfrm>
            <a:off x="3654957" y="498732"/>
            <a:ext cx="1552578" cy="1533521"/>
          </a:xfrm>
          <a:prstGeom prst="rect">
            <a:avLst/>
          </a:prstGeom>
          <a:noFill/>
          <a:ln cap="flat">
            <a:noFill/>
          </a:ln>
        </p:spPr>
      </p:pic>
      <p:sp>
        <p:nvSpPr>
          <p:cNvPr id="18" name="TextBox 47">
            <a:extLst>
              <a:ext uri="{FF2B5EF4-FFF2-40B4-BE49-F238E27FC236}">
                <a16:creationId xmlns:a16="http://schemas.microsoft.com/office/drawing/2014/main" id="{A2E9B8BB-B98B-4CF7-A22D-6FFFCE982A27}"/>
              </a:ext>
            </a:extLst>
          </p:cNvPr>
          <p:cNvSpPr txBox="1"/>
          <p:nvPr/>
        </p:nvSpPr>
        <p:spPr>
          <a:xfrm>
            <a:off x="7376748" y="2351004"/>
            <a:ext cx="3001106"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Price</a:t>
            </a:r>
          </a:p>
        </p:txBody>
      </p:sp>
      <p:sp>
        <p:nvSpPr>
          <p:cNvPr id="19" name="TextBox 11">
            <a:extLst>
              <a:ext uri="{FF2B5EF4-FFF2-40B4-BE49-F238E27FC236}">
                <a16:creationId xmlns:a16="http://schemas.microsoft.com/office/drawing/2014/main" id="{7659746D-D2B6-468C-9281-7724094E380D}"/>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0" name="TextBox 23">
            <a:extLst>
              <a:ext uri="{FF2B5EF4-FFF2-40B4-BE49-F238E27FC236}">
                <a16:creationId xmlns:a16="http://schemas.microsoft.com/office/drawing/2014/main" id="{7F7F9233-C4F9-43B2-981D-C66E6BC92ABD}"/>
              </a:ext>
            </a:extLst>
          </p:cNvPr>
          <p:cNvSpPr txBox="1"/>
          <p:nvPr/>
        </p:nvSpPr>
        <p:spPr>
          <a:xfrm>
            <a:off x="2058789" y="4511110"/>
            <a:ext cx="10635916" cy="2308320"/>
          </a:xfrm>
          <a:prstGeom prst="rect">
            <a:avLst/>
          </a:prstGeom>
          <a:noFill/>
          <a:ln cap="flat">
            <a:noFill/>
          </a:ln>
        </p:spPr>
        <p:txBody>
          <a:bodyPr vert="horz" wrap="square" lIns="91440" tIns="45720" rIns="91440" bIns="45720" anchor="t" anchorCtr="0" compatLnSpc="1">
            <a:spAutoFit/>
          </a:bodyPr>
          <a:lstStyle/>
          <a:p>
            <a:pPr marL="685800" marR="0" lvl="0" indent="-6858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4800" b="1" i="0" u="none" strike="noStrike" kern="1200" cap="none" spc="0" baseline="0">
                <a:solidFill>
                  <a:srgbClr val="000000"/>
                </a:solidFill>
                <a:uFillTx/>
                <a:latin typeface="Calibri"/>
              </a:rPr>
              <a:t>Competitive pricing strategy.</a:t>
            </a:r>
          </a:p>
          <a:p>
            <a:pPr marL="685800" marR="0" lvl="0" indent="-6858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4800" b="1" i="0" u="none" strike="noStrike" kern="1200" cap="none" spc="0" baseline="0">
                <a:solidFill>
                  <a:srgbClr val="000000"/>
                </a:solidFill>
                <a:uFillTx/>
                <a:latin typeface="Calibri"/>
              </a:rPr>
              <a:t>Value-for-money offers.</a:t>
            </a:r>
          </a:p>
          <a:p>
            <a:pPr marL="685800" marR="0" lvl="0" indent="-6858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4800" b="1" i="0" u="none" strike="noStrike" kern="1200" cap="none" spc="0" baseline="0">
                <a:solidFill>
                  <a:srgbClr val="000000"/>
                </a:solidFill>
                <a:uFillTx/>
                <a:latin typeface="Calibri"/>
              </a:rPr>
              <a:t>Seasonal discounts and promotions.</a:t>
            </a:r>
          </a:p>
        </p:txBody>
      </p:sp>
      <p:pic>
        <p:nvPicPr>
          <p:cNvPr id="21" name="Picture 24">
            <a:extLst>
              <a:ext uri="{FF2B5EF4-FFF2-40B4-BE49-F238E27FC236}">
                <a16:creationId xmlns:a16="http://schemas.microsoft.com/office/drawing/2014/main" id="{F1718112-FA55-4D0D-B0A2-AAA87E507EB3}"/>
              </a:ext>
            </a:extLst>
          </p:cNvPr>
          <p:cNvPicPr>
            <a:picLocks noChangeAspect="1"/>
          </p:cNvPicPr>
          <p:nvPr/>
        </p:nvPicPr>
        <p:blipFill>
          <a:blip r:embed="rId6"/>
          <a:srcRect/>
          <a:stretch>
            <a:fillRect/>
          </a:stretch>
        </p:blipFill>
        <p:spPr>
          <a:xfrm>
            <a:off x="13427680" y="3239920"/>
            <a:ext cx="4832247" cy="4759616"/>
          </a:xfrm>
          <a:prstGeom prst="rect">
            <a:avLst/>
          </a:prstGeom>
          <a:noFill/>
          <a:ln cap="flat">
            <a:noFill/>
          </a:ln>
          <a:effectLst>
            <a:outerShdw dist="139699" dir="2700000" algn="tl">
              <a:srgbClr val="333333"/>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3313BE7-A9F0-40C2-8EF3-622574B7F1D8}"/>
              </a:ext>
            </a:extLst>
          </p:cNvPr>
          <p:cNvSpPr/>
          <p:nvPr/>
        </p:nvSpPr>
        <p:spPr>
          <a:xfrm>
            <a:off x="0" y="33156"/>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A8078753-89B4-480B-9112-CBB36360F1CF}"/>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140452F0-AE5E-4801-B1A1-E04E6A57C7CB}"/>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8F2EC730-D920-4B22-9640-0F3F96310A1F}"/>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9">
            <a:extLst>
              <a:ext uri="{FF2B5EF4-FFF2-40B4-BE49-F238E27FC236}">
                <a16:creationId xmlns:a16="http://schemas.microsoft.com/office/drawing/2014/main" id="{73B766DE-A687-4D11-9D93-D2258163F710}"/>
              </a:ext>
            </a:extLst>
          </p:cNvPr>
          <p:cNvGrpSpPr/>
          <p:nvPr/>
        </p:nvGrpSpPr>
        <p:grpSpPr>
          <a:xfrm>
            <a:off x="4332664" y="4137239"/>
            <a:ext cx="9022339" cy="1562773"/>
            <a:chOff x="4332664" y="4137239"/>
            <a:chExt cx="9022339" cy="1562773"/>
          </a:xfrm>
        </p:grpSpPr>
        <p:sp>
          <p:nvSpPr>
            <p:cNvPr id="7" name="Freeform 10">
              <a:extLst>
                <a:ext uri="{FF2B5EF4-FFF2-40B4-BE49-F238E27FC236}">
                  <a16:creationId xmlns:a16="http://schemas.microsoft.com/office/drawing/2014/main" id="{5B51CC8B-ECE2-4D90-9BE2-C44489920FFE}"/>
                </a:ext>
              </a:extLst>
            </p:cNvPr>
            <p:cNvSpPr/>
            <p:nvPr/>
          </p:nvSpPr>
          <p:spPr>
            <a:xfrm>
              <a:off x="4332664" y="4350303"/>
              <a:ext cx="9022339" cy="1349709"/>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8" name="TextBox 11">
              <a:extLst>
                <a:ext uri="{FF2B5EF4-FFF2-40B4-BE49-F238E27FC236}">
                  <a16:creationId xmlns:a16="http://schemas.microsoft.com/office/drawing/2014/main" id="{781F87B8-EADC-4BEE-BEC2-BB38A1F4EF20}"/>
                </a:ext>
              </a:extLst>
            </p:cNvPr>
            <p:cNvSpPr txBox="1"/>
            <p:nvPr/>
          </p:nvSpPr>
          <p:spPr>
            <a:xfrm>
              <a:off x="4332664" y="4137239"/>
              <a:ext cx="9022339" cy="1562773"/>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9" name="Group 43">
            <a:extLst>
              <a:ext uri="{FF2B5EF4-FFF2-40B4-BE49-F238E27FC236}">
                <a16:creationId xmlns:a16="http://schemas.microsoft.com/office/drawing/2014/main" id="{ACD94D6C-83E5-4EC0-B78E-EFFE0D8E8FC2}"/>
              </a:ext>
            </a:extLst>
          </p:cNvPr>
          <p:cNvGrpSpPr/>
          <p:nvPr/>
        </p:nvGrpSpPr>
        <p:grpSpPr>
          <a:xfrm>
            <a:off x="-1534198" y="9451640"/>
            <a:ext cx="21265048" cy="1349709"/>
            <a:chOff x="-1534198" y="9451640"/>
            <a:chExt cx="21265048" cy="1349709"/>
          </a:xfrm>
        </p:grpSpPr>
        <p:sp>
          <p:nvSpPr>
            <p:cNvPr id="10" name="Freeform 44">
              <a:extLst>
                <a:ext uri="{FF2B5EF4-FFF2-40B4-BE49-F238E27FC236}">
                  <a16:creationId xmlns:a16="http://schemas.microsoft.com/office/drawing/2014/main" id="{F7A3DDCF-C558-4BAE-8729-B9879C32628D}"/>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1" name="TextBox 45">
              <a:extLst>
                <a:ext uri="{FF2B5EF4-FFF2-40B4-BE49-F238E27FC236}">
                  <a16:creationId xmlns:a16="http://schemas.microsoft.com/office/drawing/2014/main" id="{3F14A771-FAC6-438D-9D2F-44C35795B75E}"/>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2" name="TextBox 47">
            <a:extLst>
              <a:ext uri="{FF2B5EF4-FFF2-40B4-BE49-F238E27FC236}">
                <a16:creationId xmlns:a16="http://schemas.microsoft.com/office/drawing/2014/main" id="{6726C083-1CD2-4555-A08C-AB1184ED83AE}"/>
              </a:ext>
            </a:extLst>
          </p:cNvPr>
          <p:cNvSpPr txBox="1"/>
          <p:nvPr/>
        </p:nvSpPr>
        <p:spPr>
          <a:xfrm>
            <a:off x="609603" y="1265493"/>
            <a:ext cx="15887599"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Marketing</a:t>
            </a:r>
            <a:r>
              <a:rPr lang="ar-EG" sz="7200" b="1" i="0" u="none" strike="noStrike" kern="1200" cap="none" spc="0" baseline="0">
                <a:solidFill>
                  <a:srgbClr val="1A336B"/>
                </a:solidFill>
                <a:uFillTx/>
                <a:latin typeface="Poppins Bold"/>
                <a:ea typeface="Poppins Bold"/>
                <a:cs typeface="Poppins Bold"/>
              </a:rPr>
              <a:t> </a:t>
            </a:r>
            <a:r>
              <a:rPr lang="en-US" sz="7200" b="1" i="0" u="none" strike="noStrike" kern="1200" cap="none" spc="0" baseline="0">
                <a:solidFill>
                  <a:srgbClr val="1A336B"/>
                </a:solidFill>
                <a:uFillTx/>
                <a:latin typeface="Poppins Bold"/>
                <a:ea typeface="Poppins Bold"/>
                <a:cs typeface="Poppins Bold"/>
              </a:rPr>
              <a:t>Mix</a:t>
            </a:r>
          </a:p>
        </p:txBody>
      </p:sp>
      <p:grpSp>
        <p:nvGrpSpPr>
          <p:cNvPr id="13" name="Group 9">
            <a:extLst>
              <a:ext uri="{FF2B5EF4-FFF2-40B4-BE49-F238E27FC236}">
                <a16:creationId xmlns:a16="http://schemas.microsoft.com/office/drawing/2014/main" id="{AAA9E7F5-1467-4777-9709-1AAFB504F8E5}"/>
              </a:ext>
            </a:extLst>
          </p:cNvPr>
          <p:cNvGrpSpPr/>
          <p:nvPr/>
        </p:nvGrpSpPr>
        <p:grpSpPr>
          <a:xfrm>
            <a:off x="7086600" y="1948248"/>
            <a:ext cx="3581403" cy="1160135"/>
            <a:chOff x="7086600" y="1948248"/>
            <a:chExt cx="3581403" cy="1160135"/>
          </a:xfrm>
        </p:grpSpPr>
        <p:sp>
          <p:nvSpPr>
            <p:cNvPr id="14" name="Freeform 10">
              <a:extLst>
                <a:ext uri="{FF2B5EF4-FFF2-40B4-BE49-F238E27FC236}">
                  <a16:creationId xmlns:a16="http://schemas.microsoft.com/office/drawing/2014/main" id="{11E48DBE-6290-4F0E-8768-AA3A5C9B8EF0}"/>
                </a:ext>
              </a:extLst>
            </p:cNvPr>
            <p:cNvSpPr/>
            <p:nvPr/>
          </p:nvSpPr>
          <p:spPr>
            <a:xfrm>
              <a:off x="7086600" y="2106420"/>
              <a:ext cx="3581403" cy="1001962"/>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15" name="TextBox 11">
              <a:extLst>
                <a:ext uri="{FF2B5EF4-FFF2-40B4-BE49-F238E27FC236}">
                  <a16:creationId xmlns:a16="http://schemas.microsoft.com/office/drawing/2014/main" id="{5F881F27-A8CA-4D3A-AA99-867ED8C304A8}"/>
                </a:ext>
              </a:extLst>
            </p:cNvPr>
            <p:cNvSpPr txBox="1"/>
            <p:nvPr/>
          </p:nvSpPr>
          <p:spPr>
            <a:xfrm>
              <a:off x="7086600" y="194824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6" name="Freeform 22">
            <a:extLst>
              <a:ext uri="{FF2B5EF4-FFF2-40B4-BE49-F238E27FC236}">
                <a16:creationId xmlns:a16="http://schemas.microsoft.com/office/drawing/2014/main" id="{4FF3327E-19B8-4FA8-AFA6-F815D29B9F52}"/>
              </a:ext>
            </a:extLst>
          </p:cNvPr>
          <p:cNvSpPr/>
          <p:nvPr/>
        </p:nvSpPr>
        <p:spPr>
          <a:xfrm>
            <a:off x="11916954" y="934507"/>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7" name="Picture 13">
            <a:extLst>
              <a:ext uri="{FF2B5EF4-FFF2-40B4-BE49-F238E27FC236}">
                <a16:creationId xmlns:a16="http://schemas.microsoft.com/office/drawing/2014/main" id="{67769723-0839-4DA4-87EC-95CA7A505E1C}"/>
              </a:ext>
            </a:extLst>
          </p:cNvPr>
          <p:cNvPicPr>
            <a:picLocks noChangeAspect="1"/>
          </p:cNvPicPr>
          <p:nvPr/>
        </p:nvPicPr>
        <p:blipFill>
          <a:blip r:embed="rId5"/>
          <a:stretch>
            <a:fillRect/>
          </a:stretch>
        </p:blipFill>
        <p:spPr>
          <a:xfrm>
            <a:off x="3654957" y="498732"/>
            <a:ext cx="1552578" cy="1533521"/>
          </a:xfrm>
          <a:prstGeom prst="rect">
            <a:avLst/>
          </a:prstGeom>
          <a:noFill/>
          <a:ln cap="flat">
            <a:noFill/>
          </a:ln>
        </p:spPr>
      </p:pic>
      <p:sp>
        <p:nvSpPr>
          <p:cNvPr id="18" name="TextBox 47">
            <a:extLst>
              <a:ext uri="{FF2B5EF4-FFF2-40B4-BE49-F238E27FC236}">
                <a16:creationId xmlns:a16="http://schemas.microsoft.com/office/drawing/2014/main" id="{4351D610-F71E-4364-8EDE-B24FA1E7AEEB}"/>
              </a:ext>
            </a:extLst>
          </p:cNvPr>
          <p:cNvSpPr txBox="1"/>
          <p:nvPr/>
        </p:nvSpPr>
        <p:spPr>
          <a:xfrm>
            <a:off x="7376748" y="2351004"/>
            <a:ext cx="3001106"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Place</a:t>
            </a:r>
            <a:r>
              <a:rPr lang="en-US" sz="1800" b="1" i="0" u="none" strike="noStrike" kern="1200" cap="none" spc="0" baseline="0">
                <a:solidFill>
                  <a:srgbClr val="000000"/>
                </a:solidFill>
                <a:uFillTx/>
                <a:latin typeface="Calibri"/>
              </a:rPr>
              <a:t> </a:t>
            </a:r>
            <a:endParaRPr lang="en-US" sz="7200" b="1" i="0" u="none" strike="noStrike" kern="1200" cap="none" spc="0" baseline="0">
              <a:solidFill>
                <a:srgbClr val="1A336B"/>
              </a:solidFill>
              <a:uFillTx/>
              <a:latin typeface="Poppins Bold"/>
              <a:cs typeface="Poppins Bold"/>
            </a:endParaRPr>
          </a:p>
        </p:txBody>
      </p:sp>
      <p:grpSp>
        <p:nvGrpSpPr>
          <p:cNvPr id="19" name="Group 9">
            <a:extLst>
              <a:ext uri="{FF2B5EF4-FFF2-40B4-BE49-F238E27FC236}">
                <a16:creationId xmlns:a16="http://schemas.microsoft.com/office/drawing/2014/main" id="{5B7213B4-D767-456D-A562-99B5DA1101F9}"/>
              </a:ext>
            </a:extLst>
          </p:cNvPr>
          <p:cNvGrpSpPr/>
          <p:nvPr/>
        </p:nvGrpSpPr>
        <p:grpSpPr>
          <a:xfrm>
            <a:off x="6818443" y="3208373"/>
            <a:ext cx="3581403" cy="1133234"/>
            <a:chOff x="6818443" y="3208373"/>
            <a:chExt cx="3581403" cy="1133234"/>
          </a:xfrm>
        </p:grpSpPr>
        <p:sp>
          <p:nvSpPr>
            <p:cNvPr id="20" name="Freeform 10">
              <a:extLst>
                <a:ext uri="{FF2B5EF4-FFF2-40B4-BE49-F238E27FC236}">
                  <a16:creationId xmlns:a16="http://schemas.microsoft.com/office/drawing/2014/main" id="{9AFD11AE-0A4C-4914-AFDE-10C63453C15D}"/>
                </a:ext>
              </a:extLst>
            </p:cNvPr>
            <p:cNvSpPr/>
            <p:nvPr/>
          </p:nvSpPr>
          <p:spPr>
            <a:xfrm>
              <a:off x="6818443" y="3362879"/>
              <a:ext cx="3581403" cy="978728"/>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21" name="TextBox 11">
              <a:extLst>
                <a:ext uri="{FF2B5EF4-FFF2-40B4-BE49-F238E27FC236}">
                  <a16:creationId xmlns:a16="http://schemas.microsoft.com/office/drawing/2014/main" id="{B57D8E55-AF04-4C24-AD84-DA5C8F72BE53}"/>
                </a:ext>
              </a:extLst>
            </p:cNvPr>
            <p:cNvSpPr txBox="1"/>
            <p:nvPr/>
          </p:nvSpPr>
          <p:spPr>
            <a:xfrm>
              <a:off x="6818443" y="3208373"/>
              <a:ext cx="3581403" cy="113323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2" name="TextBox 47">
            <a:extLst>
              <a:ext uri="{FF2B5EF4-FFF2-40B4-BE49-F238E27FC236}">
                <a16:creationId xmlns:a16="http://schemas.microsoft.com/office/drawing/2014/main" id="{D39D0FCE-5B8B-42CE-B474-5DA793618A0D}"/>
              </a:ext>
            </a:extLst>
          </p:cNvPr>
          <p:cNvSpPr txBox="1"/>
          <p:nvPr/>
        </p:nvSpPr>
        <p:spPr>
          <a:xfrm>
            <a:off x="6849249" y="3481148"/>
            <a:ext cx="3696708" cy="54297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A336B"/>
                </a:solidFill>
                <a:uFillTx/>
                <a:latin typeface="Poppins Bold"/>
                <a:cs typeface="Poppins Bold"/>
              </a:rPr>
              <a:t>Offline</a:t>
            </a:r>
            <a:r>
              <a:rPr lang="en-US" sz="1800" b="1" i="1" u="sng" strike="noStrike" kern="1200" cap="none" spc="0" baseline="0">
                <a:solidFill>
                  <a:srgbClr val="000000"/>
                </a:solidFill>
                <a:uFillTx/>
                <a:latin typeface="Calibri"/>
              </a:rPr>
              <a:t> </a:t>
            </a:r>
            <a:r>
              <a:rPr lang="en-US" sz="2800" b="1" i="0" u="none" strike="noStrike" kern="1200" cap="none" spc="0" baseline="0">
                <a:solidFill>
                  <a:srgbClr val="1A336B"/>
                </a:solidFill>
                <a:uFillTx/>
                <a:latin typeface="Poppins Bold"/>
                <a:cs typeface="Poppins Bold"/>
              </a:rPr>
              <a:t>locations</a:t>
            </a:r>
          </a:p>
        </p:txBody>
      </p:sp>
      <p:sp>
        <p:nvSpPr>
          <p:cNvPr id="23" name="TextBox 11">
            <a:extLst>
              <a:ext uri="{FF2B5EF4-FFF2-40B4-BE49-F238E27FC236}">
                <a16:creationId xmlns:a16="http://schemas.microsoft.com/office/drawing/2014/main" id="{62E5C08A-4A27-46E7-931F-FD850112DD4D}"/>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4" name="TextBox 51">
            <a:extLst>
              <a:ext uri="{FF2B5EF4-FFF2-40B4-BE49-F238E27FC236}">
                <a16:creationId xmlns:a16="http://schemas.microsoft.com/office/drawing/2014/main" id="{39A5AAEA-0DA2-4373-AB20-576B11AA4819}"/>
              </a:ext>
            </a:extLst>
          </p:cNvPr>
          <p:cNvSpPr txBox="1"/>
          <p:nvPr/>
        </p:nvSpPr>
        <p:spPr>
          <a:xfrm>
            <a:off x="4619301" y="4753919"/>
            <a:ext cx="8449055" cy="677104"/>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ar-SA" sz="4400" b="0" i="0" u="none" strike="noStrike" kern="1200" cap="none" spc="0" baseline="0">
                <a:solidFill>
                  <a:srgbClr val="000000"/>
                </a:solidFill>
                <a:uFillTx/>
                <a:latin typeface="Calibri"/>
                <a:cs typeface="Arial" pitchFamily="34"/>
              </a:rPr>
              <a:t>شارع 16 اسكوت -متفرع من مصطفي كامل</a:t>
            </a:r>
            <a:endParaRPr lang="en-US" sz="8000" b="0" i="0" u="none" strike="noStrike" kern="1200" cap="none" spc="0" baseline="0">
              <a:solidFill>
                <a:srgbClr val="000000"/>
              </a:solidFill>
              <a:uFillTx/>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4C200808-19CD-4961-888A-007F24B8BEA6}"/>
              </a:ext>
            </a:extLst>
          </p:cNvPr>
          <p:cNvSpPr/>
          <p:nvPr/>
        </p:nvSpPr>
        <p:spPr>
          <a:xfrm>
            <a:off x="0" y="33156"/>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C5A422F5-87DF-4CCB-BBF7-161C34F3700F}"/>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53777FEF-2549-4DA1-98EB-555E58BBA13D}"/>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2F37B7D0-AD5B-49D7-B8C8-8998FE642533}"/>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9">
            <a:extLst>
              <a:ext uri="{FF2B5EF4-FFF2-40B4-BE49-F238E27FC236}">
                <a16:creationId xmlns:a16="http://schemas.microsoft.com/office/drawing/2014/main" id="{D4518FC2-039A-405F-828D-4C205EE39C16}"/>
              </a:ext>
            </a:extLst>
          </p:cNvPr>
          <p:cNvGrpSpPr/>
          <p:nvPr/>
        </p:nvGrpSpPr>
        <p:grpSpPr>
          <a:xfrm>
            <a:off x="3654957" y="3739905"/>
            <a:ext cx="9832442" cy="4294836"/>
            <a:chOff x="3654957" y="3739905"/>
            <a:chExt cx="9832442" cy="4294836"/>
          </a:xfrm>
        </p:grpSpPr>
        <p:sp>
          <p:nvSpPr>
            <p:cNvPr id="7" name="Freeform 10">
              <a:extLst>
                <a:ext uri="{FF2B5EF4-FFF2-40B4-BE49-F238E27FC236}">
                  <a16:creationId xmlns:a16="http://schemas.microsoft.com/office/drawing/2014/main" id="{4A546284-2387-466E-9086-466D947269A0}"/>
                </a:ext>
              </a:extLst>
            </p:cNvPr>
            <p:cNvSpPr/>
            <p:nvPr/>
          </p:nvSpPr>
          <p:spPr>
            <a:xfrm>
              <a:off x="3654957" y="4325459"/>
              <a:ext cx="9832442" cy="3709281"/>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8" name="TextBox 11">
              <a:extLst>
                <a:ext uri="{FF2B5EF4-FFF2-40B4-BE49-F238E27FC236}">
                  <a16:creationId xmlns:a16="http://schemas.microsoft.com/office/drawing/2014/main" id="{DC5B998C-CBFC-4221-BC97-3450CCB4A53F}"/>
                </a:ext>
              </a:extLst>
            </p:cNvPr>
            <p:cNvSpPr txBox="1"/>
            <p:nvPr/>
          </p:nvSpPr>
          <p:spPr>
            <a:xfrm>
              <a:off x="3654957" y="3739905"/>
              <a:ext cx="9832442" cy="4294836"/>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9" name="Group 43">
            <a:extLst>
              <a:ext uri="{FF2B5EF4-FFF2-40B4-BE49-F238E27FC236}">
                <a16:creationId xmlns:a16="http://schemas.microsoft.com/office/drawing/2014/main" id="{CDDE2309-ABCF-4521-9FD2-969BA06B2BDD}"/>
              </a:ext>
            </a:extLst>
          </p:cNvPr>
          <p:cNvGrpSpPr/>
          <p:nvPr/>
        </p:nvGrpSpPr>
        <p:grpSpPr>
          <a:xfrm>
            <a:off x="-1534198" y="9451640"/>
            <a:ext cx="21265048" cy="1349709"/>
            <a:chOff x="-1534198" y="9451640"/>
            <a:chExt cx="21265048" cy="1349709"/>
          </a:xfrm>
        </p:grpSpPr>
        <p:sp>
          <p:nvSpPr>
            <p:cNvPr id="10" name="Freeform 44">
              <a:extLst>
                <a:ext uri="{FF2B5EF4-FFF2-40B4-BE49-F238E27FC236}">
                  <a16:creationId xmlns:a16="http://schemas.microsoft.com/office/drawing/2014/main" id="{AF9767E0-0147-4397-9BF7-79595AA613B5}"/>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1" name="TextBox 45">
              <a:extLst>
                <a:ext uri="{FF2B5EF4-FFF2-40B4-BE49-F238E27FC236}">
                  <a16:creationId xmlns:a16="http://schemas.microsoft.com/office/drawing/2014/main" id="{2790744D-234C-4F98-A7CD-FEDA8DC5623B}"/>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2" name="TextBox 47">
            <a:extLst>
              <a:ext uri="{FF2B5EF4-FFF2-40B4-BE49-F238E27FC236}">
                <a16:creationId xmlns:a16="http://schemas.microsoft.com/office/drawing/2014/main" id="{119A336E-BB5A-4843-8E04-578881EE81E1}"/>
              </a:ext>
            </a:extLst>
          </p:cNvPr>
          <p:cNvSpPr txBox="1"/>
          <p:nvPr/>
        </p:nvSpPr>
        <p:spPr>
          <a:xfrm>
            <a:off x="609603" y="1265493"/>
            <a:ext cx="15887599"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Marketing</a:t>
            </a:r>
            <a:r>
              <a:rPr lang="ar-EG" sz="7200" b="1" i="0" u="none" strike="noStrike" kern="1200" cap="none" spc="0" baseline="0">
                <a:solidFill>
                  <a:srgbClr val="1A336B"/>
                </a:solidFill>
                <a:uFillTx/>
                <a:latin typeface="Poppins Bold"/>
                <a:ea typeface="Poppins Bold"/>
                <a:cs typeface="Poppins Bold"/>
              </a:rPr>
              <a:t> </a:t>
            </a:r>
            <a:r>
              <a:rPr lang="en-US" sz="7200" b="1" i="0" u="none" strike="noStrike" kern="1200" cap="none" spc="0" baseline="0">
                <a:solidFill>
                  <a:srgbClr val="1A336B"/>
                </a:solidFill>
                <a:uFillTx/>
                <a:latin typeface="Poppins Bold"/>
                <a:ea typeface="Poppins Bold"/>
                <a:cs typeface="Poppins Bold"/>
              </a:rPr>
              <a:t>Mix</a:t>
            </a:r>
          </a:p>
        </p:txBody>
      </p:sp>
      <p:grpSp>
        <p:nvGrpSpPr>
          <p:cNvPr id="13" name="Group 9">
            <a:extLst>
              <a:ext uri="{FF2B5EF4-FFF2-40B4-BE49-F238E27FC236}">
                <a16:creationId xmlns:a16="http://schemas.microsoft.com/office/drawing/2014/main" id="{1B24BAF5-FAC0-4EA7-8396-BC5DD1D333B0}"/>
              </a:ext>
            </a:extLst>
          </p:cNvPr>
          <p:cNvGrpSpPr/>
          <p:nvPr/>
        </p:nvGrpSpPr>
        <p:grpSpPr>
          <a:xfrm>
            <a:off x="7086600" y="1948248"/>
            <a:ext cx="3581403" cy="1160135"/>
            <a:chOff x="7086600" y="1948248"/>
            <a:chExt cx="3581403" cy="1160135"/>
          </a:xfrm>
        </p:grpSpPr>
        <p:sp>
          <p:nvSpPr>
            <p:cNvPr id="14" name="Freeform 10">
              <a:extLst>
                <a:ext uri="{FF2B5EF4-FFF2-40B4-BE49-F238E27FC236}">
                  <a16:creationId xmlns:a16="http://schemas.microsoft.com/office/drawing/2014/main" id="{5272640F-91FC-490A-A2EA-B99FF69C4178}"/>
                </a:ext>
              </a:extLst>
            </p:cNvPr>
            <p:cNvSpPr/>
            <p:nvPr/>
          </p:nvSpPr>
          <p:spPr>
            <a:xfrm>
              <a:off x="7086600" y="2106420"/>
              <a:ext cx="3581403" cy="1001962"/>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15" name="TextBox 11">
              <a:extLst>
                <a:ext uri="{FF2B5EF4-FFF2-40B4-BE49-F238E27FC236}">
                  <a16:creationId xmlns:a16="http://schemas.microsoft.com/office/drawing/2014/main" id="{A2B508CF-F6A9-4F2F-9216-0EC692B77DB2}"/>
                </a:ext>
              </a:extLst>
            </p:cNvPr>
            <p:cNvSpPr txBox="1"/>
            <p:nvPr/>
          </p:nvSpPr>
          <p:spPr>
            <a:xfrm>
              <a:off x="7086600" y="194824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6" name="Freeform 22">
            <a:extLst>
              <a:ext uri="{FF2B5EF4-FFF2-40B4-BE49-F238E27FC236}">
                <a16:creationId xmlns:a16="http://schemas.microsoft.com/office/drawing/2014/main" id="{9570AC35-261A-4DC5-88FF-A8F00ACE23C7}"/>
              </a:ext>
            </a:extLst>
          </p:cNvPr>
          <p:cNvSpPr/>
          <p:nvPr/>
        </p:nvSpPr>
        <p:spPr>
          <a:xfrm>
            <a:off x="11916954" y="934507"/>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7" name="Picture 13">
            <a:extLst>
              <a:ext uri="{FF2B5EF4-FFF2-40B4-BE49-F238E27FC236}">
                <a16:creationId xmlns:a16="http://schemas.microsoft.com/office/drawing/2014/main" id="{08EF4B6B-D017-4FF1-9177-BBE8189C3BBD}"/>
              </a:ext>
            </a:extLst>
          </p:cNvPr>
          <p:cNvPicPr>
            <a:picLocks noChangeAspect="1"/>
          </p:cNvPicPr>
          <p:nvPr/>
        </p:nvPicPr>
        <p:blipFill>
          <a:blip r:embed="rId5"/>
          <a:stretch>
            <a:fillRect/>
          </a:stretch>
        </p:blipFill>
        <p:spPr>
          <a:xfrm>
            <a:off x="3654957" y="498732"/>
            <a:ext cx="1552578" cy="1533521"/>
          </a:xfrm>
          <a:prstGeom prst="rect">
            <a:avLst/>
          </a:prstGeom>
          <a:noFill/>
          <a:ln cap="flat">
            <a:noFill/>
          </a:ln>
        </p:spPr>
      </p:pic>
      <p:sp>
        <p:nvSpPr>
          <p:cNvPr id="18" name="TextBox 47">
            <a:extLst>
              <a:ext uri="{FF2B5EF4-FFF2-40B4-BE49-F238E27FC236}">
                <a16:creationId xmlns:a16="http://schemas.microsoft.com/office/drawing/2014/main" id="{AB302E63-BAF0-4EDA-B074-F6880032F18E}"/>
              </a:ext>
            </a:extLst>
          </p:cNvPr>
          <p:cNvSpPr txBox="1"/>
          <p:nvPr/>
        </p:nvSpPr>
        <p:spPr>
          <a:xfrm>
            <a:off x="7376748" y="2351004"/>
            <a:ext cx="3001106"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Place</a:t>
            </a:r>
            <a:r>
              <a:rPr lang="en-US" sz="1800" b="1" i="0" u="none" strike="noStrike" kern="1200" cap="none" spc="0" baseline="0">
                <a:solidFill>
                  <a:srgbClr val="000000"/>
                </a:solidFill>
                <a:uFillTx/>
                <a:latin typeface="Calibri"/>
              </a:rPr>
              <a:t> </a:t>
            </a:r>
            <a:endParaRPr lang="en-US" sz="7200" b="1" i="0" u="none" strike="noStrike" kern="1200" cap="none" spc="0" baseline="0">
              <a:solidFill>
                <a:srgbClr val="1A336B"/>
              </a:solidFill>
              <a:uFillTx/>
              <a:latin typeface="Poppins Bold"/>
              <a:cs typeface="Poppins Bold"/>
            </a:endParaRPr>
          </a:p>
        </p:txBody>
      </p:sp>
      <p:grpSp>
        <p:nvGrpSpPr>
          <p:cNvPr id="19" name="Group 9">
            <a:extLst>
              <a:ext uri="{FF2B5EF4-FFF2-40B4-BE49-F238E27FC236}">
                <a16:creationId xmlns:a16="http://schemas.microsoft.com/office/drawing/2014/main" id="{AE6341AB-6BE5-4D0C-A7A8-5312DF1B5B37}"/>
              </a:ext>
            </a:extLst>
          </p:cNvPr>
          <p:cNvGrpSpPr/>
          <p:nvPr/>
        </p:nvGrpSpPr>
        <p:grpSpPr>
          <a:xfrm>
            <a:off x="6762701" y="3476868"/>
            <a:ext cx="3581403" cy="1133234"/>
            <a:chOff x="6762701" y="3476868"/>
            <a:chExt cx="3581403" cy="1133234"/>
          </a:xfrm>
        </p:grpSpPr>
        <p:sp>
          <p:nvSpPr>
            <p:cNvPr id="20" name="Freeform 10">
              <a:extLst>
                <a:ext uri="{FF2B5EF4-FFF2-40B4-BE49-F238E27FC236}">
                  <a16:creationId xmlns:a16="http://schemas.microsoft.com/office/drawing/2014/main" id="{445B48F2-AFB4-47C8-8519-141470E6ADC5}"/>
                </a:ext>
              </a:extLst>
            </p:cNvPr>
            <p:cNvSpPr/>
            <p:nvPr/>
          </p:nvSpPr>
          <p:spPr>
            <a:xfrm>
              <a:off x="6762701" y="3631365"/>
              <a:ext cx="3581403" cy="978728"/>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21" name="TextBox 11">
              <a:extLst>
                <a:ext uri="{FF2B5EF4-FFF2-40B4-BE49-F238E27FC236}">
                  <a16:creationId xmlns:a16="http://schemas.microsoft.com/office/drawing/2014/main" id="{18A018D7-D0C6-4F83-84E6-EED96BF03DED}"/>
                </a:ext>
              </a:extLst>
            </p:cNvPr>
            <p:cNvSpPr txBox="1"/>
            <p:nvPr/>
          </p:nvSpPr>
          <p:spPr>
            <a:xfrm>
              <a:off x="6762701" y="3476868"/>
              <a:ext cx="3581403" cy="113323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2" name="TextBox 47">
            <a:extLst>
              <a:ext uri="{FF2B5EF4-FFF2-40B4-BE49-F238E27FC236}">
                <a16:creationId xmlns:a16="http://schemas.microsoft.com/office/drawing/2014/main" id="{11A8B2E5-7403-4B17-92DB-A82EE98A0C59}"/>
              </a:ext>
            </a:extLst>
          </p:cNvPr>
          <p:cNvSpPr txBox="1"/>
          <p:nvPr/>
        </p:nvSpPr>
        <p:spPr>
          <a:xfrm>
            <a:off x="6647386" y="3738204"/>
            <a:ext cx="3696708" cy="54297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A336B"/>
                </a:solidFill>
                <a:uFillTx/>
                <a:latin typeface="Poppins Bold"/>
                <a:cs typeface="Poppins Bold"/>
              </a:rPr>
              <a:t>Online channels</a:t>
            </a:r>
          </a:p>
        </p:txBody>
      </p:sp>
      <p:sp>
        <p:nvSpPr>
          <p:cNvPr id="23" name="TextBox 11">
            <a:extLst>
              <a:ext uri="{FF2B5EF4-FFF2-40B4-BE49-F238E27FC236}">
                <a16:creationId xmlns:a16="http://schemas.microsoft.com/office/drawing/2014/main" id="{00BFE260-46B4-4D9B-A9FA-C78214C16B0A}"/>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4" name="TextBox 51">
            <a:extLst>
              <a:ext uri="{FF2B5EF4-FFF2-40B4-BE49-F238E27FC236}">
                <a16:creationId xmlns:a16="http://schemas.microsoft.com/office/drawing/2014/main" id="{30FB03FE-236F-47D2-88AD-D9E43DB703B9}"/>
              </a:ext>
            </a:extLst>
          </p:cNvPr>
          <p:cNvSpPr txBox="1"/>
          <p:nvPr/>
        </p:nvSpPr>
        <p:spPr>
          <a:xfrm>
            <a:off x="4046027" y="4753919"/>
            <a:ext cx="9288978" cy="2031321"/>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1A336B"/>
                </a:solidFill>
                <a:uFillTx/>
                <a:latin typeface="Poppins Bold"/>
                <a:cs typeface="Poppins Bold"/>
              </a:rPr>
              <a:t>WhadtsAPP</a:t>
            </a:r>
            <a:r>
              <a:rPr lang="en-US" sz="6600" b="1" i="0" u="none" strike="noStrike" kern="1200" cap="none" spc="0" baseline="0">
                <a:solidFill>
                  <a:srgbClr val="1A336B"/>
                </a:solidFill>
                <a:uFillTx/>
                <a:latin typeface="Poppins Bold"/>
                <a:cs typeface="Poppins Bold"/>
              </a:rPr>
              <a:t>:</a:t>
            </a:r>
            <a:r>
              <a:rPr lang="en-US" sz="5400" b="1" i="0" u="none" strike="noStrike" kern="1200" cap="none" spc="0" baseline="0">
                <a:solidFill>
                  <a:srgbClr val="000000"/>
                </a:solidFill>
                <a:uFillTx/>
                <a:latin typeface="Calibri"/>
              </a:rPr>
              <a:t> </a:t>
            </a:r>
            <a:r>
              <a:rPr lang="en-US" sz="5400" b="0" i="0" u="none" strike="noStrike" kern="1200" cap="none" spc="0" baseline="0">
                <a:solidFill>
                  <a:srgbClr val="000000"/>
                </a:solidFill>
                <a:uFillTx/>
                <a:latin typeface="Calibri"/>
              </a:rPr>
              <a:t> </a:t>
            </a:r>
            <a:r>
              <a:rPr lang="en-US" sz="4400" b="0" i="0" u="none" strike="noStrike" kern="1200" cap="none" spc="0" baseline="0">
                <a:solidFill>
                  <a:srgbClr val="000000"/>
                </a:solidFill>
                <a:uFillTx/>
                <a:latin typeface="Calibri"/>
              </a:rPr>
              <a:t>01223265926</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1A336B"/>
                </a:solidFill>
                <a:uFillTx/>
                <a:latin typeface="Poppins Bold"/>
                <a:cs typeface="Poppins Bold"/>
              </a:rPr>
              <a:t>Facebook</a:t>
            </a:r>
            <a:r>
              <a:rPr lang="en-US" sz="6600" b="1" i="0" u="none" strike="noStrike" kern="1200" cap="none" spc="0" baseline="0">
                <a:solidFill>
                  <a:srgbClr val="1A336B"/>
                </a:solidFill>
                <a:uFillTx/>
                <a:latin typeface="Poppins Bold"/>
                <a:cs typeface="Poppins Bold"/>
              </a:rPr>
              <a:t>:</a:t>
            </a:r>
            <a:r>
              <a:rPr lang="ar-EG" sz="6600" b="1" i="0" u="none" strike="noStrike" kern="1200" cap="none" spc="0" baseline="0">
                <a:solidFill>
                  <a:srgbClr val="1A336B"/>
                </a:solidFill>
                <a:uFillTx/>
                <a:latin typeface="Poppins Bold"/>
                <a:cs typeface="Poppins Bold"/>
              </a:rPr>
              <a:t> </a:t>
            </a:r>
            <a:r>
              <a:rPr lang="ar-EG" sz="6600" b="1" i="0" u="none" strike="noStrike" kern="1200" cap="none" spc="0" baseline="0">
                <a:solidFill>
                  <a:srgbClr val="000000"/>
                </a:solidFill>
                <a:uFillTx/>
                <a:latin typeface="Poppins Bold"/>
                <a:cs typeface="Arial" pitchFamily="34"/>
              </a:rPr>
              <a:t>معارض أبو جهاد </a:t>
            </a:r>
            <a:endParaRPr lang="en-US" sz="5400" b="0" i="0" u="none" strike="noStrike" kern="1200" cap="none" spc="0" baseline="0">
              <a:solidFill>
                <a:srgbClr val="000000"/>
              </a:solidFill>
              <a:uFillTx/>
              <a:latin typeface="(A) Arslan Wessam B" pitchFamily="66"/>
              <a:cs typeface="(A) Arslan Wessam B" pitchFamily="66"/>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C3CD014-99AF-4794-B7C3-B62C58E90BCC}"/>
              </a:ext>
            </a:extLst>
          </p:cNvPr>
          <p:cNvSpPr/>
          <p:nvPr/>
        </p:nvSpPr>
        <p:spPr>
          <a:xfrm>
            <a:off x="0" y="33156"/>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C56BA069-7269-4881-8BB7-5565D000AE92}"/>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9603D99F-2083-4017-99AA-4E217195D251}"/>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1C895142-0B89-4D27-8F7A-3C746C4138D3}"/>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9">
            <a:extLst>
              <a:ext uri="{FF2B5EF4-FFF2-40B4-BE49-F238E27FC236}">
                <a16:creationId xmlns:a16="http://schemas.microsoft.com/office/drawing/2014/main" id="{AFE740A4-BA3C-401B-8B4E-ADF93DB71009}"/>
              </a:ext>
            </a:extLst>
          </p:cNvPr>
          <p:cNvGrpSpPr/>
          <p:nvPr/>
        </p:nvGrpSpPr>
        <p:grpSpPr>
          <a:xfrm>
            <a:off x="2177268" y="3460455"/>
            <a:ext cx="11699373" cy="3130841"/>
            <a:chOff x="2177268" y="3460455"/>
            <a:chExt cx="11699373" cy="3130841"/>
          </a:xfrm>
        </p:grpSpPr>
        <p:sp>
          <p:nvSpPr>
            <p:cNvPr id="7" name="Freeform 10">
              <a:extLst>
                <a:ext uri="{FF2B5EF4-FFF2-40B4-BE49-F238E27FC236}">
                  <a16:creationId xmlns:a16="http://schemas.microsoft.com/office/drawing/2014/main" id="{14AF7F93-05D1-4800-9648-1996C45B7127}"/>
                </a:ext>
              </a:extLst>
            </p:cNvPr>
            <p:cNvSpPr/>
            <p:nvPr/>
          </p:nvSpPr>
          <p:spPr>
            <a:xfrm>
              <a:off x="2177268" y="3887306"/>
              <a:ext cx="11699373" cy="2703990"/>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8" name="TextBox 11">
              <a:extLst>
                <a:ext uri="{FF2B5EF4-FFF2-40B4-BE49-F238E27FC236}">
                  <a16:creationId xmlns:a16="http://schemas.microsoft.com/office/drawing/2014/main" id="{27438EE4-85E4-42B7-AEC3-825C7037FFA5}"/>
                </a:ext>
              </a:extLst>
            </p:cNvPr>
            <p:cNvSpPr txBox="1"/>
            <p:nvPr/>
          </p:nvSpPr>
          <p:spPr>
            <a:xfrm>
              <a:off x="2177268" y="3460455"/>
              <a:ext cx="11699373" cy="3130841"/>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9" name="Group 43">
            <a:extLst>
              <a:ext uri="{FF2B5EF4-FFF2-40B4-BE49-F238E27FC236}">
                <a16:creationId xmlns:a16="http://schemas.microsoft.com/office/drawing/2014/main" id="{EDA9256E-84DE-4E9F-A55F-FA6454D2E770}"/>
              </a:ext>
            </a:extLst>
          </p:cNvPr>
          <p:cNvGrpSpPr/>
          <p:nvPr/>
        </p:nvGrpSpPr>
        <p:grpSpPr>
          <a:xfrm>
            <a:off x="-1534198" y="9451640"/>
            <a:ext cx="21265048" cy="1349709"/>
            <a:chOff x="-1534198" y="9451640"/>
            <a:chExt cx="21265048" cy="1349709"/>
          </a:xfrm>
        </p:grpSpPr>
        <p:sp>
          <p:nvSpPr>
            <p:cNvPr id="10" name="Freeform 44">
              <a:extLst>
                <a:ext uri="{FF2B5EF4-FFF2-40B4-BE49-F238E27FC236}">
                  <a16:creationId xmlns:a16="http://schemas.microsoft.com/office/drawing/2014/main" id="{698F91EA-CDB7-4660-991B-D9FAADB7B860}"/>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1" name="TextBox 45">
              <a:extLst>
                <a:ext uri="{FF2B5EF4-FFF2-40B4-BE49-F238E27FC236}">
                  <a16:creationId xmlns:a16="http://schemas.microsoft.com/office/drawing/2014/main" id="{CA0D8BC2-77A8-4B1A-938F-9CF6CA209226}"/>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2" name="TextBox 47">
            <a:extLst>
              <a:ext uri="{FF2B5EF4-FFF2-40B4-BE49-F238E27FC236}">
                <a16:creationId xmlns:a16="http://schemas.microsoft.com/office/drawing/2014/main" id="{C22D0D5C-A013-4BA7-8E51-9E9688C27132}"/>
              </a:ext>
            </a:extLst>
          </p:cNvPr>
          <p:cNvSpPr txBox="1"/>
          <p:nvPr/>
        </p:nvSpPr>
        <p:spPr>
          <a:xfrm>
            <a:off x="609603" y="1265493"/>
            <a:ext cx="15887599"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Marketing</a:t>
            </a:r>
            <a:r>
              <a:rPr lang="ar-EG" sz="7200" b="1" i="0" u="none" strike="noStrike" kern="1200" cap="none" spc="0" baseline="0">
                <a:solidFill>
                  <a:srgbClr val="1A336B"/>
                </a:solidFill>
                <a:uFillTx/>
                <a:latin typeface="Poppins Bold"/>
                <a:ea typeface="Poppins Bold"/>
                <a:cs typeface="Poppins Bold"/>
              </a:rPr>
              <a:t> </a:t>
            </a:r>
            <a:r>
              <a:rPr lang="en-US" sz="7200" b="1" i="0" u="none" strike="noStrike" kern="1200" cap="none" spc="0" baseline="0">
                <a:solidFill>
                  <a:srgbClr val="1A336B"/>
                </a:solidFill>
                <a:uFillTx/>
                <a:latin typeface="Poppins Bold"/>
                <a:ea typeface="Poppins Bold"/>
                <a:cs typeface="Poppins Bold"/>
              </a:rPr>
              <a:t>Mix</a:t>
            </a:r>
          </a:p>
        </p:txBody>
      </p:sp>
      <p:grpSp>
        <p:nvGrpSpPr>
          <p:cNvPr id="13" name="Group 9">
            <a:extLst>
              <a:ext uri="{FF2B5EF4-FFF2-40B4-BE49-F238E27FC236}">
                <a16:creationId xmlns:a16="http://schemas.microsoft.com/office/drawing/2014/main" id="{9668F2CC-5F41-4231-9B38-8A719BD04338}"/>
              </a:ext>
            </a:extLst>
          </p:cNvPr>
          <p:cNvGrpSpPr/>
          <p:nvPr/>
        </p:nvGrpSpPr>
        <p:grpSpPr>
          <a:xfrm>
            <a:off x="5207535" y="2784494"/>
            <a:ext cx="5981757" cy="1160135"/>
            <a:chOff x="5207535" y="2784494"/>
            <a:chExt cx="5981757" cy="1160135"/>
          </a:xfrm>
        </p:grpSpPr>
        <p:sp>
          <p:nvSpPr>
            <p:cNvPr id="14" name="Freeform 10">
              <a:extLst>
                <a:ext uri="{FF2B5EF4-FFF2-40B4-BE49-F238E27FC236}">
                  <a16:creationId xmlns:a16="http://schemas.microsoft.com/office/drawing/2014/main" id="{B17B95D5-9D45-46A9-82F8-404AAB754E44}"/>
                </a:ext>
              </a:extLst>
            </p:cNvPr>
            <p:cNvSpPr/>
            <p:nvPr/>
          </p:nvSpPr>
          <p:spPr>
            <a:xfrm>
              <a:off x="5207535" y="2942658"/>
              <a:ext cx="5981757" cy="1001962"/>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15" name="TextBox 11">
              <a:extLst>
                <a:ext uri="{FF2B5EF4-FFF2-40B4-BE49-F238E27FC236}">
                  <a16:creationId xmlns:a16="http://schemas.microsoft.com/office/drawing/2014/main" id="{2C631E0A-862F-41F8-8DAE-AF1007DC1A52}"/>
                </a:ext>
              </a:extLst>
            </p:cNvPr>
            <p:cNvSpPr txBox="1"/>
            <p:nvPr/>
          </p:nvSpPr>
          <p:spPr>
            <a:xfrm>
              <a:off x="5207535" y="2784494"/>
              <a:ext cx="5981757"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6" name="Freeform 22">
            <a:extLst>
              <a:ext uri="{FF2B5EF4-FFF2-40B4-BE49-F238E27FC236}">
                <a16:creationId xmlns:a16="http://schemas.microsoft.com/office/drawing/2014/main" id="{678EAC46-E9EC-4B60-8F84-05D98972C4DF}"/>
              </a:ext>
            </a:extLst>
          </p:cNvPr>
          <p:cNvSpPr/>
          <p:nvPr/>
        </p:nvSpPr>
        <p:spPr>
          <a:xfrm>
            <a:off x="11916954" y="934507"/>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7" name="Picture 13">
            <a:extLst>
              <a:ext uri="{FF2B5EF4-FFF2-40B4-BE49-F238E27FC236}">
                <a16:creationId xmlns:a16="http://schemas.microsoft.com/office/drawing/2014/main" id="{BE426DD6-4ED4-4F9E-8C54-A91CE63E0731}"/>
              </a:ext>
            </a:extLst>
          </p:cNvPr>
          <p:cNvPicPr>
            <a:picLocks noChangeAspect="1"/>
          </p:cNvPicPr>
          <p:nvPr/>
        </p:nvPicPr>
        <p:blipFill>
          <a:blip r:embed="rId5"/>
          <a:stretch>
            <a:fillRect/>
          </a:stretch>
        </p:blipFill>
        <p:spPr>
          <a:xfrm>
            <a:off x="3654957" y="498732"/>
            <a:ext cx="1552578" cy="1533521"/>
          </a:xfrm>
          <a:prstGeom prst="rect">
            <a:avLst/>
          </a:prstGeom>
          <a:noFill/>
          <a:ln cap="flat">
            <a:noFill/>
          </a:ln>
        </p:spPr>
      </p:pic>
      <p:sp>
        <p:nvSpPr>
          <p:cNvPr id="18" name="TextBox 47">
            <a:extLst>
              <a:ext uri="{FF2B5EF4-FFF2-40B4-BE49-F238E27FC236}">
                <a16:creationId xmlns:a16="http://schemas.microsoft.com/office/drawing/2014/main" id="{0100F84C-5345-4247-BFB5-764B284AED21}"/>
              </a:ext>
            </a:extLst>
          </p:cNvPr>
          <p:cNvSpPr txBox="1"/>
          <p:nvPr/>
        </p:nvSpPr>
        <p:spPr>
          <a:xfrm>
            <a:off x="4411367" y="3294756"/>
            <a:ext cx="7330406"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Promotion</a:t>
            </a:r>
            <a:r>
              <a:rPr lang="en-US" sz="1800" b="1" i="0" u="none" strike="noStrike" kern="1200" cap="none" spc="0" baseline="0">
                <a:solidFill>
                  <a:srgbClr val="000000"/>
                </a:solidFill>
                <a:uFillTx/>
                <a:latin typeface="Calibri"/>
              </a:rPr>
              <a:t> </a:t>
            </a:r>
            <a:endParaRPr lang="en-US" sz="7200" b="1" i="0" u="none" strike="noStrike" kern="1200" cap="none" spc="0" baseline="0">
              <a:solidFill>
                <a:srgbClr val="1A336B"/>
              </a:solidFill>
              <a:uFillTx/>
              <a:latin typeface="Poppins Bold"/>
              <a:cs typeface="Poppins Bold"/>
            </a:endParaRPr>
          </a:p>
        </p:txBody>
      </p:sp>
      <p:sp>
        <p:nvSpPr>
          <p:cNvPr id="19" name="TextBox 11">
            <a:extLst>
              <a:ext uri="{FF2B5EF4-FFF2-40B4-BE49-F238E27FC236}">
                <a16:creationId xmlns:a16="http://schemas.microsoft.com/office/drawing/2014/main" id="{F92D0437-B51E-410C-969A-9E86DB67A44E}"/>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0" name="TextBox 51">
            <a:extLst>
              <a:ext uri="{FF2B5EF4-FFF2-40B4-BE49-F238E27FC236}">
                <a16:creationId xmlns:a16="http://schemas.microsoft.com/office/drawing/2014/main" id="{8A603FAB-49F6-4E71-9B58-A299E521CEEB}"/>
              </a:ext>
            </a:extLst>
          </p:cNvPr>
          <p:cNvSpPr txBox="1"/>
          <p:nvPr/>
        </p:nvSpPr>
        <p:spPr>
          <a:xfrm>
            <a:off x="2743200" y="4255535"/>
            <a:ext cx="10744200" cy="2492992"/>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5400" b="1" i="0" u="none" strike="noStrike" kern="1200" cap="none" spc="0" baseline="0">
                <a:solidFill>
                  <a:srgbClr val="000000"/>
                </a:solidFill>
                <a:uFillTx/>
                <a:latin typeface="Calibri"/>
              </a:rPr>
              <a:t>Social Media Marketing:</a:t>
            </a:r>
            <a:r>
              <a:rPr lang="en-US" sz="5400" b="0" i="0" u="none" strike="noStrike" kern="1200" cap="none" spc="0" baseline="0">
                <a:solidFill>
                  <a:srgbClr val="000000"/>
                </a:solidFill>
                <a:uFillTx/>
                <a:latin typeface="Calibri"/>
              </a:rPr>
              <a:t> Post engaging content consistently with trending hashtags.</a:t>
            </a:r>
          </a:p>
        </p:txBody>
      </p:sp>
      <p:pic>
        <p:nvPicPr>
          <p:cNvPr id="21" name="Picture 12">
            <a:extLst>
              <a:ext uri="{FF2B5EF4-FFF2-40B4-BE49-F238E27FC236}">
                <a16:creationId xmlns:a16="http://schemas.microsoft.com/office/drawing/2014/main" id="{9FDDDF71-940C-4A03-9746-838E8FACCD6D}"/>
              </a:ext>
            </a:extLst>
          </p:cNvPr>
          <p:cNvPicPr>
            <a:picLocks noChangeAspect="1"/>
          </p:cNvPicPr>
          <p:nvPr/>
        </p:nvPicPr>
        <p:blipFill>
          <a:blip r:embed="rId6"/>
          <a:srcRect/>
          <a:stretch>
            <a:fillRect/>
          </a:stretch>
        </p:blipFill>
        <p:spPr>
          <a:xfrm>
            <a:off x="13858582" y="3887306"/>
            <a:ext cx="4040184" cy="3130841"/>
          </a:xfrm>
          <a:prstGeom prst="rect">
            <a:avLst/>
          </a:prstGeom>
          <a:noFill/>
          <a:ln cap="flat">
            <a:noFill/>
          </a:ln>
          <a:effectLst>
            <a:outerShdw dist="139699" dir="2700000" algn="tl">
              <a:srgbClr val="333333"/>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7C44BA5-00CA-45FE-866F-B0FCA543D9F1}"/>
              </a:ext>
            </a:extLst>
          </p:cNvPr>
          <p:cNvSpPr/>
          <p:nvPr/>
        </p:nvSpPr>
        <p:spPr>
          <a:xfrm>
            <a:off x="0" y="33156"/>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E7206FB3-8166-4CAC-8F45-77D7D252742B}"/>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AE5EE34E-8B7A-438D-BE2F-9F1F47A45C5C}"/>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F5CDC19F-17E8-4825-8BD3-00E3D416D67C}"/>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8CCD3445-577F-4306-89C3-546928E6CD09}"/>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CF8F426F-C56C-4FF8-84EE-7699122E0D9A}"/>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335294A7-B155-4DF5-B61A-DD69C4EAF1E7}"/>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Freeform 22">
            <a:extLst>
              <a:ext uri="{FF2B5EF4-FFF2-40B4-BE49-F238E27FC236}">
                <a16:creationId xmlns:a16="http://schemas.microsoft.com/office/drawing/2014/main" id="{F0B2E213-DAD3-401B-8963-3E4DFEC317F7}"/>
              </a:ext>
            </a:extLst>
          </p:cNvPr>
          <p:cNvSpPr/>
          <p:nvPr/>
        </p:nvSpPr>
        <p:spPr>
          <a:xfrm>
            <a:off x="11916954" y="934507"/>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0" name="Picture 13">
            <a:extLst>
              <a:ext uri="{FF2B5EF4-FFF2-40B4-BE49-F238E27FC236}">
                <a16:creationId xmlns:a16="http://schemas.microsoft.com/office/drawing/2014/main" id="{521C738D-2A40-481C-9666-3E271D23F3A3}"/>
              </a:ext>
            </a:extLst>
          </p:cNvPr>
          <p:cNvPicPr>
            <a:picLocks noChangeAspect="1"/>
          </p:cNvPicPr>
          <p:nvPr/>
        </p:nvPicPr>
        <p:blipFill>
          <a:blip r:embed="rId5"/>
          <a:stretch>
            <a:fillRect/>
          </a:stretch>
        </p:blipFill>
        <p:spPr>
          <a:xfrm>
            <a:off x="3654957" y="498732"/>
            <a:ext cx="1552578" cy="1533521"/>
          </a:xfrm>
          <a:prstGeom prst="rect">
            <a:avLst/>
          </a:prstGeom>
          <a:noFill/>
          <a:ln cap="flat">
            <a:noFill/>
          </a:ln>
        </p:spPr>
      </p:pic>
      <p:sp>
        <p:nvSpPr>
          <p:cNvPr id="11" name="TextBox 11">
            <a:extLst>
              <a:ext uri="{FF2B5EF4-FFF2-40B4-BE49-F238E27FC236}">
                <a16:creationId xmlns:a16="http://schemas.microsoft.com/office/drawing/2014/main" id="{BE553E3A-53C8-4D4E-8278-FAC16DCD15EC}"/>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2" name="TextBox 51">
            <a:extLst>
              <a:ext uri="{FF2B5EF4-FFF2-40B4-BE49-F238E27FC236}">
                <a16:creationId xmlns:a16="http://schemas.microsoft.com/office/drawing/2014/main" id="{5AC06BD5-B95B-4389-B61C-5B0BC3CDD83E}"/>
              </a:ext>
            </a:extLst>
          </p:cNvPr>
          <p:cNvSpPr txBox="1"/>
          <p:nvPr/>
        </p:nvSpPr>
        <p:spPr>
          <a:xfrm>
            <a:off x="990596" y="2467563"/>
            <a:ext cx="16535396" cy="677108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rPr>
              <a:t>Demographic SegmentationAge: 25–55 yearsGender: Both male &amp; femaleMarital Status: Newly married couples, familiesIncome Level: Middle to upper middle classGeographic SegmentationFocused on Egypt (especially urban areas and new cities)Psychographic SegmentationPeople who value comfort, style, and quality in their homesInterested in modern lifestyle and trendy home designsBehavioral SegmentationCustomers looking for seasonal offers and discountsFrequent online shoppers who search on Facebook, Instagram, and TikTokLoyal customers who return for new collections and updates</a:t>
            </a:r>
          </a:p>
        </p:txBody>
      </p:sp>
      <p:sp>
        <p:nvSpPr>
          <p:cNvPr id="13" name="TextBox 26">
            <a:extLst>
              <a:ext uri="{FF2B5EF4-FFF2-40B4-BE49-F238E27FC236}">
                <a16:creationId xmlns:a16="http://schemas.microsoft.com/office/drawing/2014/main" id="{5BE47853-08C7-43CA-B876-B9468423AACA}"/>
              </a:ext>
            </a:extLst>
          </p:cNvPr>
          <p:cNvSpPr txBox="1"/>
          <p:nvPr/>
        </p:nvSpPr>
        <p:spPr>
          <a:xfrm>
            <a:off x="4038603" y="1257300"/>
            <a:ext cx="8948803"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Segmentation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F910774-01AD-4632-B2C8-F52C3756C0F4}"/>
              </a:ext>
            </a:extLst>
          </p:cNvPr>
          <p:cNvSpPr/>
          <p:nvPr/>
        </p:nvSpPr>
        <p:spPr>
          <a:xfrm>
            <a:off x="-45674" y="23216"/>
            <a:ext cx="18409871"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0D9A0432-3CF4-4D6D-AF08-D355B31362F3}"/>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751ABC64-64C2-4692-9CB0-28CF1F70844F}"/>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53188CFA-42DA-4A43-ABC4-05B8B1BA3268}"/>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409C4D9F-AC61-453A-9024-1904F1F9B3A2}"/>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08A24AF4-5038-4FE2-8EDB-01B3E0D918D6}"/>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05ED69F3-8373-4991-A583-AEA7D3483F87}"/>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7">
            <a:extLst>
              <a:ext uri="{FF2B5EF4-FFF2-40B4-BE49-F238E27FC236}">
                <a16:creationId xmlns:a16="http://schemas.microsoft.com/office/drawing/2014/main" id="{720756D3-6F41-45E8-8324-7EAF4B6911AE}"/>
              </a:ext>
            </a:extLst>
          </p:cNvPr>
          <p:cNvSpPr txBox="1"/>
          <p:nvPr/>
        </p:nvSpPr>
        <p:spPr>
          <a:xfrm>
            <a:off x="3429000" y="1172718"/>
            <a:ext cx="10633585" cy="72865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5400" b="1" i="0" u="none" strike="noStrike" kern="1200" cap="none" spc="0" baseline="0">
                <a:solidFill>
                  <a:srgbClr val="1A336B"/>
                </a:solidFill>
                <a:uFillTx/>
                <a:latin typeface="Poppins Bold"/>
                <a:ea typeface="Poppins Bold"/>
                <a:cs typeface="Poppins Bold"/>
              </a:rPr>
              <a:t>Competitive Analysis</a:t>
            </a:r>
          </a:p>
        </p:txBody>
      </p:sp>
      <p:pic>
        <p:nvPicPr>
          <p:cNvPr id="10" name="Picture 6">
            <a:extLst>
              <a:ext uri="{FF2B5EF4-FFF2-40B4-BE49-F238E27FC236}">
                <a16:creationId xmlns:a16="http://schemas.microsoft.com/office/drawing/2014/main" id="{6FB77AA8-9DF7-4EB3-B6EA-46D89B315DB6}"/>
              </a:ext>
            </a:extLst>
          </p:cNvPr>
          <p:cNvPicPr>
            <a:picLocks noChangeAspect="1"/>
          </p:cNvPicPr>
          <p:nvPr/>
        </p:nvPicPr>
        <p:blipFill>
          <a:blip r:embed="rId3"/>
          <a:srcRect/>
          <a:stretch>
            <a:fillRect/>
          </a:stretch>
        </p:blipFill>
        <p:spPr>
          <a:xfrm>
            <a:off x="2900970" y="1914890"/>
            <a:ext cx="12905164" cy="6964692"/>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C8DB8FD-82DA-48D3-961D-D4EAC14A9CDD}"/>
              </a:ext>
            </a:extLst>
          </p:cNvPr>
          <p:cNvSpPr/>
          <p:nvPr/>
        </p:nvSpPr>
        <p:spPr>
          <a:xfrm>
            <a:off x="4480" y="139199"/>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E61C687F-7FD4-43F7-8F9E-39179613E8BC}"/>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380CFD40-1C51-4C07-9D16-3A288633922A}"/>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403F095E-CCF5-4FCE-A497-5E27927CBB06}"/>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6C3C20EF-7182-4A34-A9BC-CE9EBD80B6B8}"/>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1C09A1A5-E1FD-4713-9BF7-45CCDBE1B12B}"/>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AB52F674-7655-4254-8063-EFC4E86181F7}"/>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Freeform 22">
            <a:extLst>
              <a:ext uri="{FF2B5EF4-FFF2-40B4-BE49-F238E27FC236}">
                <a16:creationId xmlns:a16="http://schemas.microsoft.com/office/drawing/2014/main" id="{E481B8EC-8352-4620-A566-E85B60EEA548}"/>
              </a:ext>
            </a:extLst>
          </p:cNvPr>
          <p:cNvSpPr/>
          <p:nvPr/>
        </p:nvSpPr>
        <p:spPr>
          <a:xfrm>
            <a:off x="12781794" y="885459"/>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0" name="Picture 13">
            <a:extLst>
              <a:ext uri="{FF2B5EF4-FFF2-40B4-BE49-F238E27FC236}">
                <a16:creationId xmlns:a16="http://schemas.microsoft.com/office/drawing/2014/main" id="{9EA03605-7E3F-46D8-86C6-BCE73A5B3661}"/>
              </a:ext>
            </a:extLst>
          </p:cNvPr>
          <p:cNvPicPr>
            <a:picLocks noChangeAspect="1"/>
          </p:cNvPicPr>
          <p:nvPr/>
        </p:nvPicPr>
        <p:blipFill>
          <a:blip r:embed="rId5"/>
          <a:stretch>
            <a:fillRect/>
          </a:stretch>
        </p:blipFill>
        <p:spPr>
          <a:xfrm>
            <a:off x="2941451" y="381496"/>
            <a:ext cx="1552578" cy="1533521"/>
          </a:xfrm>
          <a:prstGeom prst="rect">
            <a:avLst/>
          </a:prstGeom>
          <a:noFill/>
          <a:ln cap="flat">
            <a:noFill/>
          </a:ln>
        </p:spPr>
      </p:pic>
      <p:sp>
        <p:nvSpPr>
          <p:cNvPr id="11" name="TextBox 11">
            <a:extLst>
              <a:ext uri="{FF2B5EF4-FFF2-40B4-BE49-F238E27FC236}">
                <a16:creationId xmlns:a16="http://schemas.microsoft.com/office/drawing/2014/main" id="{E39A61DC-8D85-4943-9087-6BD4E14D7FEF}"/>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2" name="TextBox 26">
            <a:extLst>
              <a:ext uri="{FF2B5EF4-FFF2-40B4-BE49-F238E27FC236}">
                <a16:creationId xmlns:a16="http://schemas.microsoft.com/office/drawing/2014/main" id="{2DCE8DE5-4713-4342-8B22-F60A2DEF5247}"/>
              </a:ext>
            </a:extLst>
          </p:cNvPr>
          <p:cNvSpPr txBox="1"/>
          <p:nvPr/>
        </p:nvSpPr>
        <p:spPr>
          <a:xfrm>
            <a:off x="4038603" y="1257300"/>
            <a:ext cx="8948803" cy="697559"/>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Buyer Personas</a:t>
            </a:r>
          </a:p>
        </p:txBody>
      </p:sp>
      <p:graphicFrame>
        <p:nvGraphicFramePr>
          <p:cNvPr id="13" name="Table 7">
            <a:extLst>
              <a:ext uri="{FF2B5EF4-FFF2-40B4-BE49-F238E27FC236}">
                <a16:creationId xmlns:a16="http://schemas.microsoft.com/office/drawing/2014/main" id="{0C0965FA-42BC-42AB-B0AA-12BD6F0CF988}"/>
              </a:ext>
            </a:extLst>
          </p:cNvPr>
          <p:cNvGraphicFramePr>
            <a:graphicFrameLocks noGrp="1"/>
          </p:cNvGraphicFramePr>
          <p:nvPr/>
        </p:nvGraphicFramePr>
        <p:xfrm>
          <a:off x="457200" y="2453737"/>
          <a:ext cx="17145000" cy="6804562"/>
        </p:xfrm>
        <a:graphic>
          <a:graphicData uri="http://schemas.openxmlformats.org/drawingml/2006/table">
            <a:tbl>
              <a:tblPr firstRow="1" bandRow="1">
                <a:effectLst/>
              </a:tblPr>
              <a:tblGrid>
                <a:gridCol w="2120694">
                  <a:extLst>
                    <a:ext uri="{9D8B030D-6E8A-4147-A177-3AD203B41FA5}">
                      <a16:colId xmlns:a16="http://schemas.microsoft.com/office/drawing/2014/main" val="3245184835"/>
                    </a:ext>
                  </a:extLst>
                </a:gridCol>
                <a:gridCol w="819732">
                  <a:extLst>
                    <a:ext uri="{9D8B030D-6E8A-4147-A177-3AD203B41FA5}">
                      <a16:colId xmlns:a16="http://schemas.microsoft.com/office/drawing/2014/main" val="1886258501"/>
                    </a:ext>
                  </a:extLst>
                </a:gridCol>
                <a:gridCol w="1761811">
                  <a:extLst>
                    <a:ext uri="{9D8B030D-6E8A-4147-A177-3AD203B41FA5}">
                      <a16:colId xmlns:a16="http://schemas.microsoft.com/office/drawing/2014/main" val="516870521"/>
                    </a:ext>
                  </a:extLst>
                </a:gridCol>
                <a:gridCol w="1761811">
                  <a:extLst>
                    <a:ext uri="{9D8B030D-6E8A-4147-A177-3AD203B41FA5}">
                      <a16:colId xmlns:a16="http://schemas.microsoft.com/office/drawing/2014/main" val="1494352485"/>
                    </a:ext>
                  </a:extLst>
                </a:gridCol>
                <a:gridCol w="2936348">
                  <a:extLst>
                    <a:ext uri="{9D8B030D-6E8A-4147-A177-3AD203B41FA5}">
                      <a16:colId xmlns:a16="http://schemas.microsoft.com/office/drawing/2014/main" val="918752670"/>
                    </a:ext>
                  </a:extLst>
                </a:gridCol>
                <a:gridCol w="2581534">
                  <a:extLst>
                    <a:ext uri="{9D8B030D-6E8A-4147-A177-3AD203B41FA5}">
                      <a16:colId xmlns:a16="http://schemas.microsoft.com/office/drawing/2014/main" val="2189177565"/>
                    </a:ext>
                  </a:extLst>
                </a:gridCol>
                <a:gridCol w="2581534">
                  <a:extLst>
                    <a:ext uri="{9D8B030D-6E8A-4147-A177-3AD203B41FA5}">
                      <a16:colId xmlns:a16="http://schemas.microsoft.com/office/drawing/2014/main" val="2814961013"/>
                    </a:ext>
                  </a:extLst>
                </a:gridCol>
                <a:gridCol w="2581534">
                  <a:extLst>
                    <a:ext uri="{9D8B030D-6E8A-4147-A177-3AD203B41FA5}">
                      <a16:colId xmlns:a16="http://schemas.microsoft.com/office/drawing/2014/main" val="3655489892"/>
                    </a:ext>
                  </a:extLst>
                </a:gridCol>
              </a:tblGrid>
              <a:tr h="768461">
                <a:tc>
                  <a:txBody>
                    <a:bodyPr/>
                    <a:lstStyle/>
                    <a:p>
                      <a:pPr marL="0" lvl="0" algn="ctr" rtl="0" fontAlgn="t" hangingPunct="1">
                        <a:buNone/>
                      </a:pPr>
                      <a:r>
                        <a:rPr lang="en-US" sz="2400" b="1" i="0" u="none" strike="noStrike" kern="1200">
                          <a:solidFill>
                            <a:srgbClr val="FFFF00"/>
                          </a:solidFill>
                          <a:latin typeface="Calibri" pitchFamily="34"/>
                          <a:cs typeface="Calibri" pitchFamily="34"/>
                        </a:rPr>
                        <a:t>Persona</a:t>
                      </a:r>
                      <a:endParaRPr lang="en-US" sz="4400" b="0" i="0" u="none" strike="noStrike">
                        <a:solidFill>
                          <a:srgbClr val="FFFF00"/>
                        </a:solidFill>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4F81BD"/>
                    </a:solidFill>
                  </a:tcPr>
                </a:tc>
                <a:tc>
                  <a:txBody>
                    <a:bodyPr/>
                    <a:lstStyle/>
                    <a:p>
                      <a:pPr marL="0" lvl="0" algn="ctr" rtl="0" fontAlgn="t" hangingPunct="1">
                        <a:buNone/>
                      </a:pPr>
                      <a:r>
                        <a:rPr lang="en-US" sz="2400" b="1" i="0" u="none" strike="noStrike" kern="1200">
                          <a:solidFill>
                            <a:srgbClr val="FFFF00"/>
                          </a:solidFill>
                          <a:latin typeface="Calibri" pitchFamily="34"/>
                          <a:cs typeface="Calibri" pitchFamily="34"/>
                        </a:rPr>
                        <a:t>Age</a:t>
                      </a:r>
                      <a:endParaRPr lang="en-US" sz="4400" b="0" i="0" u="none" strike="noStrike">
                        <a:solidFill>
                          <a:srgbClr val="FFFF00"/>
                        </a:solidFill>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4F81BD"/>
                    </a:solidFill>
                  </a:tcPr>
                </a:tc>
                <a:tc>
                  <a:txBody>
                    <a:bodyPr/>
                    <a:lstStyle/>
                    <a:p>
                      <a:pPr marL="0" lvl="0" algn="ctr" rtl="0" fontAlgn="t" hangingPunct="1">
                        <a:buNone/>
                      </a:pPr>
                      <a:r>
                        <a:rPr lang="en-US" sz="2400" b="1" i="0" u="none" strike="noStrike" kern="1200">
                          <a:solidFill>
                            <a:srgbClr val="FFFF00"/>
                          </a:solidFill>
                          <a:latin typeface="Calibri" pitchFamily="34"/>
                          <a:cs typeface="Calibri" pitchFamily="34"/>
                        </a:rPr>
                        <a:t>Status</a:t>
                      </a:r>
                      <a:endParaRPr lang="en-US" sz="4400" b="0" i="0" u="none" strike="noStrike">
                        <a:solidFill>
                          <a:srgbClr val="FFFF00"/>
                        </a:solidFill>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4F81BD"/>
                    </a:solidFill>
                  </a:tcPr>
                </a:tc>
                <a:tc>
                  <a:txBody>
                    <a:bodyPr/>
                    <a:lstStyle/>
                    <a:p>
                      <a:pPr marL="0" lvl="0" algn="ctr" rtl="0" fontAlgn="t" hangingPunct="1">
                        <a:buNone/>
                      </a:pPr>
                      <a:r>
                        <a:rPr lang="en-US" sz="2400" b="1" i="0" u="none" strike="noStrike" kern="1200">
                          <a:solidFill>
                            <a:srgbClr val="FFFF00"/>
                          </a:solidFill>
                          <a:latin typeface="Calibri" pitchFamily="34"/>
                          <a:cs typeface="Calibri" pitchFamily="34"/>
                        </a:rPr>
                        <a:t>Occupation</a:t>
                      </a:r>
                      <a:endParaRPr lang="en-US" sz="4400" b="0" i="0" u="none" strike="noStrike">
                        <a:solidFill>
                          <a:srgbClr val="FFFF00"/>
                        </a:solidFill>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4F81BD"/>
                    </a:solidFill>
                  </a:tcPr>
                </a:tc>
                <a:tc>
                  <a:txBody>
                    <a:bodyPr/>
                    <a:lstStyle/>
                    <a:p>
                      <a:pPr marL="0" lvl="0" algn="ctr" rtl="0" fontAlgn="t" hangingPunct="1">
                        <a:buNone/>
                      </a:pPr>
                      <a:r>
                        <a:rPr lang="en-US" sz="2400" b="1" i="0" u="none" strike="noStrike" kern="1200">
                          <a:solidFill>
                            <a:srgbClr val="FFFF00"/>
                          </a:solidFill>
                          <a:latin typeface="Calibri" pitchFamily="34"/>
                          <a:cs typeface="Calibri" pitchFamily="34"/>
                        </a:rPr>
                        <a:t>Goals</a:t>
                      </a:r>
                      <a:endParaRPr lang="en-US" sz="4400" b="0" i="0" u="none" strike="noStrike">
                        <a:solidFill>
                          <a:srgbClr val="FFFF00"/>
                        </a:solidFill>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4F81BD"/>
                    </a:solidFill>
                  </a:tcPr>
                </a:tc>
                <a:tc>
                  <a:txBody>
                    <a:bodyPr/>
                    <a:lstStyle/>
                    <a:p>
                      <a:pPr marL="0" lvl="0" algn="ctr" rtl="0" fontAlgn="t" hangingPunct="1">
                        <a:buNone/>
                      </a:pPr>
                      <a:r>
                        <a:rPr lang="en-US" sz="2400" b="1" i="0" u="none" strike="noStrike" kern="1200">
                          <a:solidFill>
                            <a:srgbClr val="FFFF00"/>
                          </a:solidFill>
                          <a:latin typeface="Calibri" pitchFamily="34"/>
                          <a:cs typeface="Calibri" pitchFamily="34"/>
                        </a:rPr>
                        <a:t>Challenges</a:t>
                      </a:r>
                      <a:endParaRPr lang="en-US" sz="4400" b="0" i="0" u="none" strike="noStrike">
                        <a:solidFill>
                          <a:srgbClr val="FFFF00"/>
                        </a:solidFill>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4F81BD"/>
                    </a:solidFill>
                  </a:tcPr>
                </a:tc>
                <a:tc>
                  <a:txBody>
                    <a:bodyPr/>
                    <a:lstStyle/>
                    <a:p>
                      <a:pPr marL="0" lvl="0" algn="ctr" rtl="0" fontAlgn="t" hangingPunct="1">
                        <a:buNone/>
                      </a:pPr>
                      <a:r>
                        <a:rPr lang="en-US" sz="2400" b="1" i="0" u="none" strike="noStrike" kern="1200">
                          <a:solidFill>
                            <a:srgbClr val="FFFF00"/>
                          </a:solidFill>
                          <a:latin typeface="Calibri" pitchFamily="34"/>
                          <a:cs typeface="Calibri" pitchFamily="34"/>
                        </a:rPr>
                        <a:t>Interests</a:t>
                      </a:r>
                      <a:endParaRPr lang="en-US" sz="4400" b="0" i="0" u="none" strike="noStrike">
                        <a:solidFill>
                          <a:srgbClr val="FFFF00"/>
                        </a:solidFill>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4F81BD"/>
                    </a:solidFill>
                  </a:tcPr>
                </a:tc>
                <a:tc>
                  <a:txBody>
                    <a:bodyPr/>
                    <a:lstStyle/>
                    <a:p>
                      <a:pPr marL="0" lvl="0" algn="ctr" rtl="0" fontAlgn="t" hangingPunct="1">
                        <a:buNone/>
                      </a:pPr>
                      <a:r>
                        <a:rPr lang="en-US" sz="2400" b="1" i="0" u="none" strike="noStrike" kern="1200">
                          <a:solidFill>
                            <a:srgbClr val="FFFF00"/>
                          </a:solidFill>
                          <a:latin typeface="Calibri" pitchFamily="34"/>
                          <a:cs typeface="Calibri" pitchFamily="34"/>
                        </a:rPr>
                        <a:t>Buying Behavior</a:t>
                      </a:r>
                      <a:endParaRPr lang="en-US" sz="4400" b="0" i="0" u="none" strike="noStrike">
                        <a:solidFill>
                          <a:srgbClr val="FFFF00"/>
                        </a:solidFill>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38103"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875862940"/>
                  </a:ext>
                </a:extLst>
              </a:tr>
              <a:tr h="2012036">
                <a:tc>
                  <a:txBody>
                    <a:bodyPr/>
                    <a:lstStyle/>
                    <a:p>
                      <a:pPr marL="0" lvl="0" algn="ctr" rtl="0" fontAlgn="t" hangingPunct="1">
                        <a:buNone/>
                      </a:pPr>
                      <a:r>
                        <a:rPr lang="en-US" sz="2400" b="0" i="0" u="none" strike="noStrike" kern="1200">
                          <a:solidFill>
                            <a:srgbClr val="323232"/>
                          </a:solidFill>
                          <a:latin typeface="Calibri" pitchFamily="34"/>
                          <a:cs typeface="Calibri" pitchFamily="34"/>
                        </a:rPr>
                        <a:t>Mona – The Bride-to-Be</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ar-EG" sz="2400" b="0" i="0" u="none" strike="noStrike" kern="1200">
                          <a:solidFill>
                            <a:srgbClr val="323232"/>
                          </a:solidFill>
                          <a:latin typeface="Calibri" pitchFamily="34"/>
                          <a:cs typeface="Calibri" pitchFamily="34"/>
                        </a:rPr>
                        <a:t>23-34</a:t>
                      </a:r>
                      <a:endParaRPr lang="ar-EG"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Engaged</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Fresh Graduate</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Furnish new home stylishly</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Find bridal packages</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Limited budget</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Confused about fabrics &amp; designs</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Trendy colors</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Bridal bundles</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Relies on family/friends</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Checks social media</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38103"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2209882"/>
                  </a:ext>
                </a:extLst>
              </a:tr>
              <a:tr h="2012036">
                <a:tc>
                  <a:txBody>
                    <a:bodyPr/>
                    <a:lstStyle/>
                    <a:p>
                      <a:pPr marL="0" lvl="0" algn="ctr" rtl="0" fontAlgn="t" hangingPunct="1">
                        <a:buNone/>
                      </a:pPr>
                      <a:r>
                        <a:rPr lang="en-US" sz="2400" b="0" i="0" u="none" strike="noStrike" kern="1200">
                          <a:solidFill>
                            <a:srgbClr val="323232"/>
                          </a:solidFill>
                          <a:latin typeface="Calibri" pitchFamily="34"/>
                          <a:cs typeface="Calibri" pitchFamily="34"/>
                        </a:rPr>
                        <a:t>Om Ahmed – The Practical Housewife</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9EDF4"/>
                    </a:solidFill>
                  </a:tcPr>
                </a:tc>
                <a:tc>
                  <a:txBody>
                    <a:bodyPr/>
                    <a:lstStyle/>
                    <a:p>
                      <a:pPr marL="0" lvl="0" algn="ctr" rtl="0" fontAlgn="t" hangingPunct="1">
                        <a:buNone/>
                      </a:pPr>
                      <a:r>
                        <a:rPr lang="ar-EG" sz="2400" b="0" i="0" u="none" strike="noStrike" kern="1200">
                          <a:solidFill>
                            <a:srgbClr val="323232"/>
                          </a:solidFill>
                          <a:latin typeface="Calibri" pitchFamily="34"/>
                          <a:cs typeface="Calibri" pitchFamily="34"/>
                        </a:rPr>
                        <a:t>35-48</a:t>
                      </a:r>
                      <a:endParaRPr lang="ar-EG"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9EDF4"/>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Married, 3 kids</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9EDF4"/>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Housewife</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9EDF4"/>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Renew textiles with durable items</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Affordable quality</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9EDF4"/>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Balance price &amp; durability</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Kids consume textiles fast</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9EDF4"/>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Easy-to-wash fabrics</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Discounts &amp; offers</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9EDF4"/>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Trusted stores</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Shops with family</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102940330"/>
                  </a:ext>
                </a:extLst>
              </a:tr>
              <a:tr h="2012036">
                <a:tc>
                  <a:txBody>
                    <a:bodyPr/>
                    <a:lstStyle/>
                    <a:p>
                      <a:pPr marL="0" lvl="0" algn="ctr" rtl="0" fontAlgn="t" hangingPunct="1">
                        <a:buNone/>
                      </a:pPr>
                      <a:r>
                        <a:rPr lang="en-US" sz="2400" b="0" i="0" u="none" strike="noStrike" kern="1200">
                          <a:solidFill>
                            <a:srgbClr val="323232"/>
                          </a:solidFill>
                          <a:latin typeface="Calibri" pitchFamily="34"/>
                          <a:cs typeface="Calibri" pitchFamily="34"/>
                        </a:rPr>
                        <a:t>Mrs. Naglaa – Mother of the Bride</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ar-EG" sz="2400" b="0" i="0" u="none" strike="noStrike" kern="1200">
                          <a:solidFill>
                            <a:srgbClr val="323232"/>
                          </a:solidFill>
                          <a:latin typeface="Calibri" pitchFamily="34"/>
                          <a:cs typeface="Calibri" pitchFamily="34"/>
                        </a:rPr>
                        <a:t>48</a:t>
                      </a:r>
                      <a:endParaRPr lang="ar-EG"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Married, mother of a bride</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School Teacher</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Prepare full bridal dowry</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Ensure high quality</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Wants best value</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Needs one-stop shop</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Complete bridal packages</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Warranty &amp; after-sale service</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tc>
                  <a:txBody>
                    <a:bodyPr/>
                    <a:lstStyle/>
                    <a:p>
                      <a:pPr marL="0" lvl="0" algn="ctr" rtl="0" fontAlgn="t" hangingPunct="1">
                        <a:buNone/>
                      </a:pPr>
                      <a:r>
                        <a:rPr lang="en-US" sz="2400" b="0" i="0" u="none" strike="noStrike" kern="1200">
                          <a:solidFill>
                            <a:srgbClr val="323232"/>
                          </a:solidFill>
                          <a:latin typeface="Calibri" pitchFamily="34"/>
                          <a:cs typeface="Calibri" pitchFamily="34"/>
                        </a:rPr>
                        <a:t>Trusts reputable stores</a:t>
                      </a:r>
                      <a:endParaRPr lang="en-US" sz="4400" b="0" i="0" u="none" strike="noStrike">
                        <a:latin typeface="Arial" pitchFamily="34"/>
                      </a:endParaRPr>
                    </a:p>
                    <a:p>
                      <a:pPr marL="0" lvl="0" algn="ctr" rtl="0" fontAlgn="t" hangingPunct="1">
                        <a:buNone/>
                      </a:pPr>
                      <a:r>
                        <a:rPr lang="en-US" sz="2400" b="0" i="0" u="none" strike="noStrike" kern="1200">
                          <a:solidFill>
                            <a:srgbClr val="323232"/>
                          </a:solidFill>
                          <a:latin typeface="Calibri" pitchFamily="34"/>
                          <a:cs typeface="Calibri" pitchFamily="34"/>
                        </a:rPr>
                        <a:t>Prefers consultation</a:t>
                      </a:r>
                      <a:endParaRPr lang="en-US" sz="4400" b="0" i="0" u="none" strike="noStrike">
                        <a:latin typeface="Arial" pitchFamily="34"/>
                      </a:endParaRPr>
                    </a:p>
                  </a:txBody>
                  <a:tcPr marL="56381" marR="56381" marT="28190" marB="28190">
                    <a:lnL w="12701" cap="flat" cmpd="sng" algn="ctr">
                      <a:solidFill>
                        <a:srgbClr val="FFFFFF"/>
                      </a:solidFill>
                      <a:prstDash val="solid"/>
                      <a:round/>
                      <a:headEnd type="none" w="med" len="med"/>
                      <a:tailEnd type="none" w="med" len="med"/>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46409794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555FD57-25CA-4637-BBE7-9B257F7E384C}"/>
              </a:ext>
            </a:extLst>
          </p:cNvPr>
          <p:cNvSpPr/>
          <p:nvPr/>
        </p:nvSpPr>
        <p:spPr>
          <a:xfrm>
            <a:off x="8494" y="87800"/>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F797727C-7DF7-4C23-82F6-9BD4D381B6D1}"/>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968E9C33-8FC6-4DC8-A345-42A22BA1F338}"/>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79DF8C2C-F90D-4CB2-B5AB-D7B3C7D60732}"/>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4AAFB391-9030-4F2D-AEAE-8658E5A73030}"/>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107DB27E-D1FE-4D7F-80BF-9D868EE5EB87}"/>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175F903B-3BA4-43B9-9691-F72FD5C36B83}"/>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Freeform 22">
            <a:extLst>
              <a:ext uri="{FF2B5EF4-FFF2-40B4-BE49-F238E27FC236}">
                <a16:creationId xmlns:a16="http://schemas.microsoft.com/office/drawing/2014/main" id="{A5DCF534-D39E-419E-B736-59BB6A3E2D6D}"/>
              </a:ext>
            </a:extLst>
          </p:cNvPr>
          <p:cNvSpPr/>
          <p:nvPr/>
        </p:nvSpPr>
        <p:spPr>
          <a:xfrm>
            <a:off x="12781794" y="885459"/>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0" name="Picture 13">
            <a:extLst>
              <a:ext uri="{FF2B5EF4-FFF2-40B4-BE49-F238E27FC236}">
                <a16:creationId xmlns:a16="http://schemas.microsoft.com/office/drawing/2014/main" id="{FE0511B2-ACAD-4A46-B3CB-EC9FB3FEB8E1}"/>
              </a:ext>
            </a:extLst>
          </p:cNvPr>
          <p:cNvPicPr>
            <a:picLocks noChangeAspect="1"/>
          </p:cNvPicPr>
          <p:nvPr/>
        </p:nvPicPr>
        <p:blipFill>
          <a:blip r:embed="rId5"/>
          <a:stretch>
            <a:fillRect/>
          </a:stretch>
        </p:blipFill>
        <p:spPr>
          <a:xfrm>
            <a:off x="2941451" y="381496"/>
            <a:ext cx="1552578" cy="1533521"/>
          </a:xfrm>
          <a:prstGeom prst="rect">
            <a:avLst/>
          </a:prstGeom>
          <a:noFill/>
          <a:ln cap="flat">
            <a:noFill/>
          </a:ln>
        </p:spPr>
      </p:pic>
      <p:sp>
        <p:nvSpPr>
          <p:cNvPr id="11" name="TextBox 11">
            <a:extLst>
              <a:ext uri="{FF2B5EF4-FFF2-40B4-BE49-F238E27FC236}">
                <a16:creationId xmlns:a16="http://schemas.microsoft.com/office/drawing/2014/main" id="{A9EC99EE-2D41-407D-AC8F-B371F46EFD65}"/>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2" name="TextBox 26">
            <a:extLst>
              <a:ext uri="{FF2B5EF4-FFF2-40B4-BE49-F238E27FC236}">
                <a16:creationId xmlns:a16="http://schemas.microsoft.com/office/drawing/2014/main" id="{13FCD1CD-2202-459F-8152-678740818AE9}"/>
              </a:ext>
            </a:extLst>
          </p:cNvPr>
          <p:cNvSpPr txBox="1"/>
          <p:nvPr/>
        </p:nvSpPr>
        <p:spPr>
          <a:xfrm>
            <a:off x="4038603" y="1257300"/>
            <a:ext cx="8948803" cy="697559"/>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Content Creation</a:t>
            </a:r>
          </a:p>
        </p:txBody>
      </p:sp>
      <p:sp>
        <p:nvSpPr>
          <p:cNvPr id="13" name="TextBox 51">
            <a:extLst>
              <a:ext uri="{FF2B5EF4-FFF2-40B4-BE49-F238E27FC236}">
                <a16:creationId xmlns:a16="http://schemas.microsoft.com/office/drawing/2014/main" id="{6C5D0539-6F64-49EA-BF52-76439AA6AB28}"/>
              </a:ext>
            </a:extLst>
          </p:cNvPr>
          <p:cNvSpPr txBox="1"/>
          <p:nvPr/>
        </p:nvSpPr>
        <p:spPr>
          <a:xfrm>
            <a:off x="1070808" y="2867924"/>
            <a:ext cx="15370999" cy="1769711"/>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ar-EG" sz="11500" b="1" i="0" u="none" strike="noStrike" kern="1200" cap="none" spc="0" baseline="0">
                <a:solidFill>
                  <a:srgbClr val="000000"/>
                </a:solidFill>
                <a:uFillTx/>
                <a:latin typeface="Calibri"/>
                <a:cs typeface="Arial" pitchFamily="34"/>
              </a:rPr>
              <a:t>في بيدج الفيس بوك </a:t>
            </a:r>
            <a:endParaRPr lang="en-US" sz="49600" b="1" i="0" u="none" strike="noStrike" kern="1200" cap="none" spc="0" baseline="0">
              <a:solidFill>
                <a:srgbClr val="000000"/>
              </a:solidFill>
              <a:uFillTx/>
              <a:latin typeface="Calibri"/>
            </a:endParaRPr>
          </a:p>
        </p:txBody>
      </p:sp>
      <p:sp>
        <p:nvSpPr>
          <p:cNvPr id="14" name="TextBox 51">
            <a:extLst>
              <a:ext uri="{FF2B5EF4-FFF2-40B4-BE49-F238E27FC236}">
                <a16:creationId xmlns:a16="http://schemas.microsoft.com/office/drawing/2014/main" id="{570F7BE6-00B7-403C-A4C2-AF27A0C699AC}"/>
              </a:ext>
            </a:extLst>
          </p:cNvPr>
          <p:cNvSpPr txBox="1"/>
          <p:nvPr/>
        </p:nvSpPr>
        <p:spPr>
          <a:xfrm>
            <a:off x="1070808" y="5036935"/>
            <a:ext cx="15370999" cy="2954654"/>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ar-EG" sz="9600" b="0" i="0" u="none" strike="noStrike" kern="1200" cap="none" spc="0" baseline="0">
                <a:solidFill>
                  <a:srgbClr val="000000"/>
                </a:solidFill>
                <a:uFillTx/>
                <a:latin typeface="Calibri"/>
                <a:cs typeface="Arial" pitchFamily="34"/>
                <a:hlinkClick r:id="rId6"/>
              </a:rPr>
              <a:t>(5) معارض ابو جهاد -</a:t>
            </a:r>
            <a:r>
              <a:rPr lang="en-US" sz="9600" b="0" i="0" u="none" strike="noStrike" kern="1200" cap="none" spc="0" baseline="0">
                <a:solidFill>
                  <a:srgbClr val="000000"/>
                </a:solidFill>
                <a:uFillTx/>
                <a:latin typeface="Calibri"/>
                <a:hlinkClick r:id="rId6"/>
              </a:rPr>
              <a:t>Abo Gehad Stores | Facebook</a:t>
            </a:r>
            <a:endParaRPr lang="en-US" sz="49600" b="1" i="0" u="none" strike="noStrike" kern="1200" cap="none" spc="0" baseline="0">
              <a:solidFill>
                <a:srgbClr val="000000"/>
              </a:solidFill>
              <a:uFillTx/>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7CCCABF-AB13-4875-887C-0E27A37F6ED0}"/>
              </a:ext>
            </a:extLst>
          </p:cNvPr>
          <p:cNvSpPr/>
          <p:nvPr/>
        </p:nvSpPr>
        <p:spPr>
          <a:xfrm>
            <a:off x="0" y="-186016"/>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A862AFC8-6ABA-485D-A02B-A2E9AD8A6686}"/>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B7EFA0AB-65AE-4296-948C-4330BD07D977}"/>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C5057E57-85CE-4785-B20A-281C6AFABD40}"/>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12">
            <a:extLst>
              <a:ext uri="{FF2B5EF4-FFF2-40B4-BE49-F238E27FC236}">
                <a16:creationId xmlns:a16="http://schemas.microsoft.com/office/drawing/2014/main" id="{0DB7B566-87E8-4BAB-854F-0C80E56E4E46}"/>
              </a:ext>
            </a:extLst>
          </p:cNvPr>
          <p:cNvGrpSpPr/>
          <p:nvPr/>
        </p:nvGrpSpPr>
        <p:grpSpPr>
          <a:xfrm>
            <a:off x="6781803" y="3917362"/>
            <a:ext cx="4413836" cy="1099849"/>
            <a:chOff x="6781803" y="3917362"/>
            <a:chExt cx="4413836" cy="1099849"/>
          </a:xfrm>
        </p:grpSpPr>
        <p:sp>
          <p:nvSpPr>
            <p:cNvPr id="7" name="Freeform 13">
              <a:extLst>
                <a:ext uri="{FF2B5EF4-FFF2-40B4-BE49-F238E27FC236}">
                  <a16:creationId xmlns:a16="http://schemas.microsoft.com/office/drawing/2014/main" id="{2500385D-43D3-46AF-81FD-862A723321E3}"/>
                </a:ext>
              </a:extLst>
            </p:cNvPr>
            <p:cNvSpPr/>
            <p:nvPr/>
          </p:nvSpPr>
          <p:spPr>
            <a:xfrm>
              <a:off x="6781803" y="4123468"/>
              <a:ext cx="4413836" cy="893743"/>
            </a:xfrm>
            <a:custGeom>
              <a:avLst/>
              <a:gdLst>
                <a:gd name="f0" fmla="val w"/>
                <a:gd name="f1" fmla="val h"/>
                <a:gd name="f2" fmla="val 0"/>
                <a:gd name="f3" fmla="val 815910"/>
                <a:gd name="f4" fmla="val 165211"/>
                <a:gd name="f5" fmla="val 82605"/>
                <a:gd name="f6" fmla="val 733305"/>
                <a:gd name="f7" fmla="val 778927"/>
                <a:gd name="f8" fmla="val 36984"/>
                <a:gd name="f9" fmla="val 104514"/>
                <a:gd name="f10" fmla="val 807207"/>
                <a:gd name="f11" fmla="val 125525"/>
                <a:gd name="f12" fmla="val 791716"/>
                <a:gd name="f13" fmla="val 141016"/>
                <a:gd name="f14" fmla="val 776224"/>
                <a:gd name="f15" fmla="val 156508"/>
                <a:gd name="f16" fmla="val 755213"/>
                <a:gd name="f17" fmla="val 60697"/>
                <a:gd name="f18" fmla="val 39686"/>
                <a:gd name="f19" fmla="val 24195"/>
                <a:gd name="f20" fmla="val 8703"/>
                <a:gd name="f21" fmla="*/ f0 1 815910"/>
                <a:gd name="f22" fmla="*/ f1 1 165211"/>
                <a:gd name="f23" fmla="val f2"/>
                <a:gd name="f24" fmla="val f3"/>
                <a:gd name="f25" fmla="val f4"/>
                <a:gd name="f26" fmla="+- f25 0 f23"/>
                <a:gd name="f27" fmla="+- f24 0 f23"/>
                <a:gd name="f28" fmla="*/ f27 1 815910"/>
                <a:gd name="f29" fmla="*/ f26 1 165211"/>
                <a:gd name="f30" fmla="*/ f23 1 f28"/>
                <a:gd name="f31" fmla="*/ f24 1 f28"/>
                <a:gd name="f32" fmla="*/ f23 1 f29"/>
                <a:gd name="f33" fmla="*/ f25 1 f29"/>
                <a:gd name="f34" fmla="*/ f30 f21 1"/>
                <a:gd name="f35" fmla="*/ f31 f21 1"/>
                <a:gd name="f36" fmla="*/ f33 f22 1"/>
                <a:gd name="f37" fmla="*/ f32 f22 1"/>
              </a:gdLst>
              <a:ahLst/>
              <a:cxnLst>
                <a:cxn ang="3cd4">
                  <a:pos x="hc" y="t"/>
                </a:cxn>
                <a:cxn ang="0">
                  <a:pos x="r" y="vc"/>
                </a:cxn>
                <a:cxn ang="cd4">
                  <a:pos x="hc" y="b"/>
                </a:cxn>
                <a:cxn ang="cd2">
                  <a:pos x="l" y="vc"/>
                </a:cxn>
              </a:cxnLst>
              <a:rect l="f34" t="f37" r="f35" b="f36"/>
              <a:pathLst>
                <a:path w="815910" h="165211">
                  <a:moveTo>
                    <a:pt x="f5" y="f2"/>
                  </a:moveTo>
                  <a:lnTo>
                    <a:pt x="f6" y="f2"/>
                  </a:lnTo>
                  <a:cubicBezTo>
                    <a:pt x="f7" y="f2"/>
                    <a:pt x="f3" y="f8"/>
                    <a:pt x="f3" y="f5"/>
                  </a:cubicBezTo>
                  <a:lnTo>
                    <a:pt x="f3" y="f5"/>
                  </a:lnTo>
                  <a:cubicBezTo>
                    <a:pt x="f3" y="f9"/>
                    <a:pt x="f10" y="f11"/>
                    <a:pt x="f12" y="f13"/>
                  </a:cubicBezTo>
                  <a:cubicBezTo>
                    <a:pt x="f14" y="f15"/>
                    <a:pt x="f16" y="f4"/>
                    <a:pt x="f6" y="f4"/>
                  </a:cubicBezTo>
                  <a:lnTo>
                    <a:pt x="f5" y="f4"/>
                  </a:lnTo>
                  <a:cubicBezTo>
                    <a:pt x="f17" y="f4"/>
                    <a:pt x="f18" y="f15"/>
                    <a:pt x="f19" y="f13"/>
                  </a:cubicBezTo>
                  <a:cubicBezTo>
                    <a:pt x="f20" y="f11"/>
                    <a:pt x="f2" y="f9"/>
                    <a:pt x="f2" y="f5"/>
                  </a:cubicBezTo>
                  <a:lnTo>
                    <a:pt x="f2" y="f5"/>
                  </a:lnTo>
                  <a:cubicBezTo>
                    <a:pt x="f2" y="f17"/>
                    <a:pt x="f20" y="f18"/>
                    <a:pt x="f19" y="f19"/>
                  </a:cubicBezTo>
                  <a:cubicBezTo>
                    <a:pt x="f18" y="f20"/>
                    <a:pt x="f17" y="f2"/>
                    <a:pt x="f5" y="f2"/>
                  </a:cubicBezTo>
                  <a:close/>
                </a:path>
              </a:pathLst>
            </a:custGeom>
            <a:solidFill>
              <a:srgbClr val="FFA319"/>
            </a:solidFill>
            <a:ln cap="flat">
              <a:noFill/>
              <a:prstDash val="solid"/>
            </a:ln>
          </p:spPr>
          <p:txBody>
            <a:bodyPr lIns="0" tIns="0" rIns="0" bIns="0"/>
            <a:lstStyle/>
            <a:p>
              <a:endParaRPr lang="en-US"/>
            </a:p>
          </p:txBody>
        </p:sp>
        <p:sp>
          <p:nvSpPr>
            <p:cNvPr id="8" name="TextBox 14">
              <a:extLst>
                <a:ext uri="{FF2B5EF4-FFF2-40B4-BE49-F238E27FC236}">
                  <a16:creationId xmlns:a16="http://schemas.microsoft.com/office/drawing/2014/main" id="{27F2A703-11DB-4331-A44E-67C4F1801CB3}"/>
                </a:ext>
              </a:extLst>
            </p:cNvPr>
            <p:cNvSpPr txBox="1"/>
            <p:nvPr/>
          </p:nvSpPr>
          <p:spPr>
            <a:xfrm>
              <a:off x="6781803" y="3917362"/>
              <a:ext cx="4413836" cy="109984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154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9" name="Group 15">
            <a:extLst>
              <a:ext uri="{FF2B5EF4-FFF2-40B4-BE49-F238E27FC236}">
                <a16:creationId xmlns:a16="http://schemas.microsoft.com/office/drawing/2014/main" id="{04EA08FB-8CC4-4C33-AF10-227488C36B02}"/>
              </a:ext>
            </a:extLst>
          </p:cNvPr>
          <p:cNvGrpSpPr/>
          <p:nvPr/>
        </p:nvGrpSpPr>
        <p:grpSpPr>
          <a:xfrm>
            <a:off x="4096694" y="6100565"/>
            <a:ext cx="4413836" cy="1099849"/>
            <a:chOff x="4096694" y="6100565"/>
            <a:chExt cx="4413836" cy="1099849"/>
          </a:xfrm>
        </p:grpSpPr>
        <p:sp>
          <p:nvSpPr>
            <p:cNvPr id="10" name="Freeform 16">
              <a:extLst>
                <a:ext uri="{FF2B5EF4-FFF2-40B4-BE49-F238E27FC236}">
                  <a16:creationId xmlns:a16="http://schemas.microsoft.com/office/drawing/2014/main" id="{98FF0916-A526-4F2B-84A6-51ACB2B60D6C}"/>
                </a:ext>
              </a:extLst>
            </p:cNvPr>
            <p:cNvSpPr/>
            <p:nvPr/>
          </p:nvSpPr>
          <p:spPr>
            <a:xfrm>
              <a:off x="4096694" y="6306671"/>
              <a:ext cx="4413836" cy="893743"/>
            </a:xfrm>
            <a:custGeom>
              <a:avLst/>
              <a:gdLst>
                <a:gd name="f0" fmla="val w"/>
                <a:gd name="f1" fmla="val h"/>
                <a:gd name="f2" fmla="val 0"/>
                <a:gd name="f3" fmla="val 815910"/>
                <a:gd name="f4" fmla="val 165211"/>
                <a:gd name="f5" fmla="val 82605"/>
                <a:gd name="f6" fmla="val 733305"/>
                <a:gd name="f7" fmla="val 778927"/>
                <a:gd name="f8" fmla="val 36984"/>
                <a:gd name="f9" fmla="val 104514"/>
                <a:gd name="f10" fmla="val 807207"/>
                <a:gd name="f11" fmla="val 125525"/>
                <a:gd name="f12" fmla="val 791716"/>
                <a:gd name="f13" fmla="val 141016"/>
                <a:gd name="f14" fmla="val 776224"/>
                <a:gd name="f15" fmla="val 156508"/>
                <a:gd name="f16" fmla="val 755213"/>
                <a:gd name="f17" fmla="val 60697"/>
                <a:gd name="f18" fmla="val 39686"/>
                <a:gd name="f19" fmla="val 24195"/>
                <a:gd name="f20" fmla="val 8703"/>
                <a:gd name="f21" fmla="*/ f0 1 815910"/>
                <a:gd name="f22" fmla="*/ f1 1 165211"/>
                <a:gd name="f23" fmla="val f2"/>
                <a:gd name="f24" fmla="val f3"/>
                <a:gd name="f25" fmla="val f4"/>
                <a:gd name="f26" fmla="+- f25 0 f23"/>
                <a:gd name="f27" fmla="+- f24 0 f23"/>
                <a:gd name="f28" fmla="*/ f27 1 815910"/>
                <a:gd name="f29" fmla="*/ f26 1 165211"/>
                <a:gd name="f30" fmla="*/ f23 1 f28"/>
                <a:gd name="f31" fmla="*/ f24 1 f28"/>
                <a:gd name="f32" fmla="*/ f23 1 f29"/>
                <a:gd name="f33" fmla="*/ f25 1 f29"/>
                <a:gd name="f34" fmla="*/ f30 f21 1"/>
                <a:gd name="f35" fmla="*/ f31 f21 1"/>
                <a:gd name="f36" fmla="*/ f33 f22 1"/>
                <a:gd name="f37" fmla="*/ f32 f22 1"/>
              </a:gdLst>
              <a:ahLst/>
              <a:cxnLst>
                <a:cxn ang="3cd4">
                  <a:pos x="hc" y="t"/>
                </a:cxn>
                <a:cxn ang="0">
                  <a:pos x="r" y="vc"/>
                </a:cxn>
                <a:cxn ang="cd4">
                  <a:pos x="hc" y="b"/>
                </a:cxn>
                <a:cxn ang="cd2">
                  <a:pos x="l" y="vc"/>
                </a:cxn>
              </a:cxnLst>
              <a:rect l="f34" t="f37" r="f35" b="f36"/>
              <a:pathLst>
                <a:path w="815910" h="165211">
                  <a:moveTo>
                    <a:pt x="f5" y="f2"/>
                  </a:moveTo>
                  <a:lnTo>
                    <a:pt x="f6" y="f2"/>
                  </a:lnTo>
                  <a:cubicBezTo>
                    <a:pt x="f7" y="f2"/>
                    <a:pt x="f3" y="f8"/>
                    <a:pt x="f3" y="f5"/>
                  </a:cubicBezTo>
                  <a:lnTo>
                    <a:pt x="f3" y="f5"/>
                  </a:lnTo>
                  <a:cubicBezTo>
                    <a:pt x="f3" y="f9"/>
                    <a:pt x="f10" y="f11"/>
                    <a:pt x="f12" y="f13"/>
                  </a:cubicBezTo>
                  <a:cubicBezTo>
                    <a:pt x="f14" y="f15"/>
                    <a:pt x="f16" y="f4"/>
                    <a:pt x="f6" y="f4"/>
                  </a:cubicBezTo>
                  <a:lnTo>
                    <a:pt x="f5" y="f4"/>
                  </a:lnTo>
                  <a:cubicBezTo>
                    <a:pt x="f17" y="f4"/>
                    <a:pt x="f18" y="f15"/>
                    <a:pt x="f19" y="f13"/>
                  </a:cubicBezTo>
                  <a:cubicBezTo>
                    <a:pt x="f20" y="f11"/>
                    <a:pt x="f2" y="f9"/>
                    <a:pt x="f2" y="f5"/>
                  </a:cubicBezTo>
                  <a:lnTo>
                    <a:pt x="f2" y="f5"/>
                  </a:lnTo>
                  <a:cubicBezTo>
                    <a:pt x="f2" y="f17"/>
                    <a:pt x="f20" y="f18"/>
                    <a:pt x="f19" y="f19"/>
                  </a:cubicBezTo>
                  <a:cubicBezTo>
                    <a:pt x="f18" y="f20"/>
                    <a:pt x="f17" y="f2"/>
                    <a:pt x="f5" y="f2"/>
                  </a:cubicBezTo>
                  <a:close/>
                </a:path>
              </a:pathLst>
            </a:custGeom>
            <a:solidFill>
              <a:srgbClr val="FFA319"/>
            </a:solidFill>
            <a:ln cap="flat">
              <a:noFill/>
              <a:prstDash val="solid"/>
            </a:ln>
          </p:spPr>
          <p:txBody>
            <a:bodyPr lIns="0" tIns="0" rIns="0" bIns="0"/>
            <a:lstStyle/>
            <a:p>
              <a:endParaRPr lang="en-US"/>
            </a:p>
          </p:txBody>
        </p:sp>
        <p:sp>
          <p:nvSpPr>
            <p:cNvPr id="11" name="TextBox 17">
              <a:extLst>
                <a:ext uri="{FF2B5EF4-FFF2-40B4-BE49-F238E27FC236}">
                  <a16:creationId xmlns:a16="http://schemas.microsoft.com/office/drawing/2014/main" id="{20E005B6-40F4-409B-8405-09A54EEFC130}"/>
                </a:ext>
              </a:extLst>
            </p:cNvPr>
            <p:cNvSpPr txBox="1"/>
            <p:nvPr/>
          </p:nvSpPr>
          <p:spPr>
            <a:xfrm>
              <a:off x="4096694" y="6100565"/>
              <a:ext cx="4413836" cy="109984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154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2" name="Group 18">
            <a:extLst>
              <a:ext uri="{FF2B5EF4-FFF2-40B4-BE49-F238E27FC236}">
                <a16:creationId xmlns:a16="http://schemas.microsoft.com/office/drawing/2014/main" id="{D6C3C493-0707-418A-9ACA-E39395963154}"/>
              </a:ext>
            </a:extLst>
          </p:cNvPr>
          <p:cNvGrpSpPr/>
          <p:nvPr/>
        </p:nvGrpSpPr>
        <p:grpSpPr>
          <a:xfrm>
            <a:off x="12261134" y="3946788"/>
            <a:ext cx="5188671" cy="1099858"/>
            <a:chOff x="12261134" y="3946788"/>
            <a:chExt cx="5188671" cy="1099858"/>
          </a:xfrm>
        </p:grpSpPr>
        <p:sp>
          <p:nvSpPr>
            <p:cNvPr id="13" name="Freeform 19">
              <a:extLst>
                <a:ext uri="{FF2B5EF4-FFF2-40B4-BE49-F238E27FC236}">
                  <a16:creationId xmlns:a16="http://schemas.microsoft.com/office/drawing/2014/main" id="{BCA20CAB-065B-4239-9AAA-351551F55933}"/>
                </a:ext>
              </a:extLst>
            </p:cNvPr>
            <p:cNvSpPr/>
            <p:nvPr/>
          </p:nvSpPr>
          <p:spPr>
            <a:xfrm>
              <a:off x="12261134" y="4152903"/>
              <a:ext cx="5188671" cy="893743"/>
            </a:xfrm>
            <a:custGeom>
              <a:avLst/>
              <a:gdLst>
                <a:gd name="f0" fmla="val w"/>
                <a:gd name="f1" fmla="val h"/>
                <a:gd name="f2" fmla="val 0"/>
                <a:gd name="f3" fmla="val 815910"/>
                <a:gd name="f4" fmla="val 165211"/>
                <a:gd name="f5" fmla="val 82605"/>
                <a:gd name="f6" fmla="val 733305"/>
                <a:gd name="f7" fmla="val 778927"/>
                <a:gd name="f8" fmla="val 36984"/>
                <a:gd name="f9" fmla="val 104514"/>
                <a:gd name="f10" fmla="val 807207"/>
                <a:gd name="f11" fmla="val 125525"/>
                <a:gd name="f12" fmla="val 791716"/>
                <a:gd name="f13" fmla="val 141016"/>
                <a:gd name="f14" fmla="val 776224"/>
                <a:gd name="f15" fmla="val 156508"/>
                <a:gd name="f16" fmla="val 755213"/>
                <a:gd name="f17" fmla="val 60697"/>
                <a:gd name="f18" fmla="val 39686"/>
                <a:gd name="f19" fmla="val 24195"/>
                <a:gd name="f20" fmla="val 8703"/>
                <a:gd name="f21" fmla="*/ f0 1 815910"/>
                <a:gd name="f22" fmla="*/ f1 1 165211"/>
                <a:gd name="f23" fmla="val f2"/>
                <a:gd name="f24" fmla="val f3"/>
                <a:gd name="f25" fmla="val f4"/>
                <a:gd name="f26" fmla="+- f25 0 f23"/>
                <a:gd name="f27" fmla="+- f24 0 f23"/>
                <a:gd name="f28" fmla="*/ f27 1 815910"/>
                <a:gd name="f29" fmla="*/ f26 1 165211"/>
                <a:gd name="f30" fmla="*/ f23 1 f28"/>
                <a:gd name="f31" fmla="*/ f24 1 f28"/>
                <a:gd name="f32" fmla="*/ f23 1 f29"/>
                <a:gd name="f33" fmla="*/ f25 1 f29"/>
                <a:gd name="f34" fmla="*/ f30 f21 1"/>
                <a:gd name="f35" fmla="*/ f31 f21 1"/>
                <a:gd name="f36" fmla="*/ f33 f22 1"/>
                <a:gd name="f37" fmla="*/ f32 f22 1"/>
              </a:gdLst>
              <a:ahLst/>
              <a:cxnLst>
                <a:cxn ang="3cd4">
                  <a:pos x="hc" y="t"/>
                </a:cxn>
                <a:cxn ang="0">
                  <a:pos x="r" y="vc"/>
                </a:cxn>
                <a:cxn ang="cd4">
                  <a:pos x="hc" y="b"/>
                </a:cxn>
                <a:cxn ang="cd2">
                  <a:pos x="l" y="vc"/>
                </a:cxn>
              </a:cxnLst>
              <a:rect l="f34" t="f37" r="f35" b="f36"/>
              <a:pathLst>
                <a:path w="815910" h="165211">
                  <a:moveTo>
                    <a:pt x="f5" y="f2"/>
                  </a:moveTo>
                  <a:lnTo>
                    <a:pt x="f6" y="f2"/>
                  </a:lnTo>
                  <a:cubicBezTo>
                    <a:pt x="f7" y="f2"/>
                    <a:pt x="f3" y="f8"/>
                    <a:pt x="f3" y="f5"/>
                  </a:cubicBezTo>
                  <a:lnTo>
                    <a:pt x="f3" y="f5"/>
                  </a:lnTo>
                  <a:cubicBezTo>
                    <a:pt x="f3" y="f9"/>
                    <a:pt x="f10" y="f11"/>
                    <a:pt x="f12" y="f13"/>
                  </a:cubicBezTo>
                  <a:cubicBezTo>
                    <a:pt x="f14" y="f15"/>
                    <a:pt x="f16" y="f4"/>
                    <a:pt x="f6" y="f4"/>
                  </a:cubicBezTo>
                  <a:lnTo>
                    <a:pt x="f5" y="f4"/>
                  </a:lnTo>
                  <a:cubicBezTo>
                    <a:pt x="f17" y="f4"/>
                    <a:pt x="f18" y="f15"/>
                    <a:pt x="f19" y="f13"/>
                  </a:cubicBezTo>
                  <a:cubicBezTo>
                    <a:pt x="f20" y="f11"/>
                    <a:pt x="f2" y="f9"/>
                    <a:pt x="f2" y="f5"/>
                  </a:cubicBezTo>
                  <a:lnTo>
                    <a:pt x="f2" y="f5"/>
                  </a:lnTo>
                  <a:cubicBezTo>
                    <a:pt x="f2" y="f17"/>
                    <a:pt x="f20" y="f18"/>
                    <a:pt x="f19" y="f19"/>
                  </a:cubicBezTo>
                  <a:cubicBezTo>
                    <a:pt x="f18" y="f20"/>
                    <a:pt x="f17" y="f2"/>
                    <a:pt x="f5" y="f2"/>
                  </a:cubicBezTo>
                  <a:close/>
                </a:path>
              </a:pathLst>
            </a:custGeom>
            <a:solidFill>
              <a:srgbClr val="FFA319"/>
            </a:solidFill>
            <a:ln cap="flat">
              <a:noFill/>
              <a:prstDash val="solid"/>
            </a:ln>
          </p:spPr>
          <p:txBody>
            <a:bodyPr lIns="0" tIns="0" rIns="0" bIns="0"/>
            <a:lstStyle/>
            <a:p>
              <a:endParaRPr lang="en-US"/>
            </a:p>
          </p:txBody>
        </p:sp>
        <p:sp>
          <p:nvSpPr>
            <p:cNvPr id="14" name="TextBox 20">
              <a:extLst>
                <a:ext uri="{FF2B5EF4-FFF2-40B4-BE49-F238E27FC236}">
                  <a16:creationId xmlns:a16="http://schemas.microsoft.com/office/drawing/2014/main" id="{9DFF0A6D-1EA5-43D6-99E4-1D95BC4E144A}"/>
                </a:ext>
              </a:extLst>
            </p:cNvPr>
            <p:cNvSpPr txBox="1"/>
            <p:nvPr/>
          </p:nvSpPr>
          <p:spPr>
            <a:xfrm>
              <a:off x="12261134" y="3946788"/>
              <a:ext cx="5188671" cy="109984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154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5" name="TextBox 33">
            <a:extLst>
              <a:ext uri="{FF2B5EF4-FFF2-40B4-BE49-F238E27FC236}">
                <a16:creationId xmlns:a16="http://schemas.microsoft.com/office/drawing/2014/main" id="{B7D525BA-ECEA-4584-9B9C-D3547BE8FDA2}"/>
              </a:ext>
            </a:extLst>
          </p:cNvPr>
          <p:cNvSpPr txBox="1"/>
          <p:nvPr/>
        </p:nvSpPr>
        <p:spPr>
          <a:xfrm>
            <a:off x="7002530" y="4253203"/>
            <a:ext cx="4117844" cy="62247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5145"/>
              </a:lnSpc>
              <a:spcBef>
                <a:spcPts val="0"/>
              </a:spcBef>
              <a:spcAft>
                <a:spcPts val="0"/>
              </a:spcAft>
              <a:buNone/>
              <a:tabLst/>
              <a:defRPr sz="1800" b="0" i="0" u="none" strike="noStrike" kern="0" cap="none" spc="0" baseline="0">
                <a:solidFill>
                  <a:srgbClr val="000000"/>
                </a:solidFill>
                <a:uFillTx/>
              </a:defRPr>
            </a:pPr>
            <a:r>
              <a:rPr lang="en-US" sz="3676" b="1" i="0" u="none" strike="noStrike" kern="1200" cap="none" spc="308" baseline="0">
                <a:solidFill>
                  <a:srgbClr val="000000"/>
                </a:solidFill>
                <a:uFillTx/>
                <a:latin typeface="Poppins Bold"/>
                <a:ea typeface="Poppins Bold"/>
                <a:cs typeface="Poppins Bold"/>
              </a:rPr>
              <a:t>Yousef Ahmed</a:t>
            </a:r>
          </a:p>
        </p:txBody>
      </p:sp>
      <p:sp>
        <p:nvSpPr>
          <p:cNvPr id="16" name="TextBox 34">
            <a:extLst>
              <a:ext uri="{FF2B5EF4-FFF2-40B4-BE49-F238E27FC236}">
                <a16:creationId xmlns:a16="http://schemas.microsoft.com/office/drawing/2014/main" id="{F71CB300-5879-459E-80D2-BD1D6DEEA0F5}"/>
              </a:ext>
            </a:extLst>
          </p:cNvPr>
          <p:cNvSpPr txBox="1"/>
          <p:nvPr/>
        </p:nvSpPr>
        <p:spPr>
          <a:xfrm>
            <a:off x="4392686" y="6419234"/>
            <a:ext cx="3821853" cy="62247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5145"/>
              </a:lnSpc>
              <a:spcBef>
                <a:spcPts val="0"/>
              </a:spcBef>
              <a:spcAft>
                <a:spcPts val="0"/>
              </a:spcAft>
              <a:buNone/>
              <a:tabLst/>
              <a:defRPr sz="1800" b="0" i="0" u="none" strike="noStrike" kern="0" cap="none" spc="0" baseline="0">
                <a:solidFill>
                  <a:srgbClr val="000000"/>
                </a:solidFill>
                <a:uFillTx/>
              </a:defRPr>
            </a:pPr>
            <a:r>
              <a:rPr lang="en-US" sz="3676" b="1" i="0" u="none" strike="noStrike" kern="1200" cap="none" spc="308" baseline="0">
                <a:solidFill>
                  <a:srgbClr val="000000"/>
                </a:solidFill>
                <a:uFillTx/>
                <a:latin typeface="Poppins Bold"/>
                <a:ea typeface="Poppins Bold"/>
                <a:cs typeface="Poppins Bold"/>
              </a:rPr>
              <a:t>Eslam Ahmed</a:t>
            </a:r>
          </a:p>
        </p:txBody>
      </p:sp>
      <p:sp>
        <p:nvSpPr>
          <p:cNvPr id="17" name="TextBox 35">
            <a:extLst>
              <a:ext uri="{FF2B5EF4-FFF2-40B4-BE49-F238E27FC236}">
                <a16:creationId xmlns:a16="http://schemas.microsoft.com/office/drawing/2014/main" id="{0A295CC8-A183-4732-9269-4EB09D3CABD5}"/>
              </a:ext>
            </a:extLst>
          </p:cNvPr>
          <p:cNvSpPr txBox="1"/>
          <p:nvPr/>
        </p:nvSpPr>
        <p:spPr>
          <a:xfrm>
            <a:off x="12557126" y="4308095"/>
            <a:ext cx="4702173" cy="62247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5145"/>
              </a:lnSpc>
              <a:spcBef>
                <a:spcPts val="0"/>
              </a:spcBef>
              <a:spcAft>
                <a:spcPts val="0"/>
              </a:spcAft>
              <a:buNone/>
              <a:tabLst/>
              <a:defRPr sz="1800" b="0" i="0" u="none" strike="noStrike" kern="0" cap="none" spc="0" baseline="0">
                <a:solidFill>
                  <a:srgbClr val="000000"/>
                </a:solidFill>
                <a:uFillTx/>
              </a:defRPr>
            </a:pPr>
            <a:r>
              <a:rPr lang="en-US" sz="3676" b="1" i="0" u="none" strike="noStrike" kern="1200" cap="none" spc="308" baseline="0">
                <a:solidFill>
                  <a:srgbClr val="000000"/>
                </a:solidFill>
                <a:uFillTx/>
                <a:latin typeface="Poppins Bold"/>
                <a:ea typeface="Poppins Bold"/>
                <a:cs typeface="Poppins Bold"/>
              </a:rPr>
              <a:t>Shady Mohamed</a:t>
            </a:r>
          </a:p>
        </p:txBody>
      </p:sp>
      <p:grpSp>
        <p:nvGrpSpPr>
          <p:cNvPr id="18" name="Group 36">
            <a:extLst>
              <a:ext uri="{FF2B5EF4-FFF2-40B4-BE49-F238E27FC236}">
                <a16:creationId xmlns:a16="http://schemas.microsoft.com/office/drawing/2014/main" id="{4B1EAB98-2432-4DAC-9CD6-ED589C2F5965}"/>
              </a:ext>
            </a:extLst>
          </p:cNvPr>
          <p:cNvGrpSpPr/>
          <p:nvPr/>
        </p:nvGrpSpPr>
        <p:grpSpPr>
          <a:xfrm>
            <a:off x="-1534198" y="9556988"/>
            <a:ext cx="21265048" cy="1339615"/>
            <a:chOff x="-1534198" y="9556988"/>
            <a:chExt cx="21265048" cy="1339615"/>
          </a:xfrm>
        </p:grpSpPr>
        <p:sp>
          <p:nvSpPr>
            <p:cNvPr id="19" name="Freeform 37">
              <a:extLst>
                <a:ext uri="{FF2B5EF4-FFF2-40B4-BE49-F238E27FC236}">
                  <a16:creationId xmlns:a16="http://schemas.microsoft.com/office/drawing/2014/main" id="{A2968B82-7869-4EE9-B40B-4F1E96FA2469}"/>
                </a:ext>
              </a:extLst>
            </p:cNvPr>
            <p:cNvSpPr/>
            <p:nvPr/>
          </p:nvSpPr>
          <p:spPr>
            <a:xfrm>
              <a:off x="-1534198" y="9867903"/>
              <a:ext cx="21265048" cy="1028700"/>
            </a:xfrm>
            <a:custGeom>
              <a:avLst/>
              <a:gdLst>
                <a:gd name="f0" fmla="val w"/>
                <a:gd name="f1" fmla="val h"/>
                <a:gd name="f2" fmla="val 0"/>
                <a:gd name="f3" fmla="val 3908841"/>
                <a:gd name="f4" fmla="val 189091"/>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0523"/>
                <a:gd name="f16" fmla="val 175448"/>
                <a:gd name="f17" fmla="val 180170"/>
                <a:gd name="f18" fmla="val 183653"/>
                <a:gd name="f19" fmla="val 187135"/>
                <a:gd name="f20" fmla="*/ f0 1 3908841"/>
                <a:gd name="f21" fmla="*/ f1 1 189091"/>
                <a:gd name="f22" fmla="val f2"/>
                <a:gd name="f23" fmla="val f3"/>
                <a:gd name="f24" fmla="val f4"/>
                <a:gd name="f25" fmla="+- f24 0 f22"/>
                <a:gd name="f26" fmla="+- f23 0 f22"/>
                <a:gd name="f27" fmla="*/ f26 1 3908841"/>
                <a:gd name="f28" fmla="*/ f25 1 189091"/>
                <a:gd name="f29" fmla="*/ f22 1 f27"/>
                <a:gd name="f30" fmla="*/ f23 1 f27"/>
                <a:gd name="f31" fmla="*/ f22 1 f28"/>
                <a:gd name="f32" fmla="*/ f24 1 f28"/>
                <a:gd name="f33" fmla="*/ f29 f20 1"/>
                <a:gd name="f34" fmla="*/ f30 f20 1"/>
                <a:gd name="f35" fmla="*/ f32 f21 1"/>
                <a:gd name="f36" fmla="*/ f31 f21 1"/>
              </a:gdLst>
              <a:ahLst/>
              <a:cxnLst>
                <a:cxn ang="3cd4">
                  <a:pos x="hc" y="t"/>
                </a:cxn>
                <a:cxn ang="0">
                  <a:pos x="r" y="vc"/>
                </a:cxn>
                <a:cxn ang="cd4">
                  <a:pos x="hc" y="b"/>
                </a:cxn>
                <a:cxn ang="cd2">
                  <a:pos x="l" y="vc"/>
                </a:cxn>
              </a:cxnLst>
              <a:rect l="f33" t="f36" r="f34" b="f35"/>
              <a:pathLst>
                <a:path w="3908841" h="189091">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14" y="f4"/>
                    <a:pt x="f13" y="f19"/>
                    <a:pt x="f11" y="f18"/>
                  </a:cubicBezTo>
                  <a:cubicBezTo>
                    <a:pt x="f9" y="f17"/>
                    <a:pt x="f2" y="f16"/>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20" name="TextBox 38">
              <a:extLst>
                <a:ext uri="{FF2B5EF4-FFF2-40B4-BE49-F238E27FC236}">
                  <a16:creationId xmlns:a16="http://schemas.microsoft.com/office/drawing/2014/main" id="{E41B8FC5-ABFE-4561-8B92-7EC8E2BC65DF}"/>
                </a:ext>
              </a:extLst>
            </p:cNvPr>
            <p:cNvSpPr txBox="1"/>
            <p:nvPr/>
          </p:nvSpPr>
          <p:spPr>
            <a:xfrm>
              <a:off x="-1534198" y="9556988"/>
              <a:ext cx="21265048"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1" name="Freeform 39">
            <a:extLst>
              <a:ext uri="{FF2B5EF4-FFF2-40B4-BE49-F238E27FC236}">
                <a16:creationId xmlns:a16="http://schemas.microsoft.com/office/drawing/2014/main" id="{1AB2857F-1144-48F2-B2BD-CBC04EFB1EF8}"/>
              </a:ext>
            </a:extLst>
          </p:cNvPr>
          <p:cNvSpPr/>
          <p:nvPr/>
        </p:nvSpPr>
        <p:spPr>
          <a:xfrm>
            <a:off x="4791327" y="1304409"/>
            <a:ext cx="1512289" cy="1473793"/>
          </a:xfrm>
          <a:custGeom>
            <a:avLst/>
            <a:gdLst>
              <a:gd name="f0" fmla="val w"/>
              <a:gd name="f1" fmla="val h"/>
              <a:gd name="f2" fmla="val 0"/>
              <a:gd name="f3" fmla="val 1512286"/>
              <a:gd name="f4" fmla="val 1473791"/>
              <a:gd name="f5" fmla="*/ f0 1 1512286"/>
              <a:gd name="f6" fmla="*/ f1 1 1473791"/>
              <a:gd name="f7" fmla="val f2"/>
              <a:gd name="f8" fmla="val f3"/>
              <a:gd name="f9" fmla="val f4"/>
              <a:gd name="f10" fmla="+- f9 0 f7"/>
              <a:gd name="f11" fmla="+- f8 0 f7"/>
              <a:gd name="f12" fmla="*/ f11 1 1512286"/>
              <a:gd name="f13" fmla="*/ f10 1 1473791"/>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512286" h="1473791">
                <a:moveTo>
                  <a:pt x="f2" y="f2"/>
                </a:moveTo>
                <a:lnTo>
                  <a:pt x="f3" y="f2"/>
                </a:lnTo>
                <a:lnTo>
                  <a:pt x="f3"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lIns="0" tIns="0" rIns="0" bIns="0"/>
          <a:lstStyle/>
          <a:p>
            <a:endParaRPr lang="en-US"/>
          </a:p>
        </p:txBody>
      </p:sp>
      <p:sp>
        <p:nvSpPr>
          <p:cNvPr id="22" name="Freeform 40">
            <a:extLst>
              <a:ext uri="{FF2B5EF4-FFF2-40B4-BE49-F238E27FC236}">
                <a16:creationId xmlns:a16="http://schemas.microsoft.com/office/drawing/2014/main" id="{AECBBA4D-6090-4772-A70A-A432AF820B2C}"/>
              </a:ext>
            </a:extLst>
          </p:cNvPr>
          <p:cNvSpPr/>
          <p:nvPr/>
        </p:nvSpPr>
        <p:spPr>
          <a:xfrm>
            <a:off x="12145325" y="1250304"/>
            <a:ext cx="1473793" cy="1473793"/>
          </a:xfrm>
          <a:custGeom>
            <a:avLst/>
            <a:gdLst>
              <a:gd name="f0" fmla="val w"/>
              <a:gd name="f1" fmla="val h"/>
              <a:gd name="f2" fmla="val 0"/>
              <a:gd name="f3" fmla="val 1473791"/>
              <a:gd name="f4" fmla="*/ f0 1 1473791"/>
              <a:gd name="f5" fmla="*/ f1 1 1473791"/>
              <a:gd name="f6" fmla="val f2"/>
              <a:gd name="f7" fmla="val f3"/>
              <a:gd name="f8" fmla="+- f7 0 f6"/>
              <a:gd name="f9" fmla="*/ f8 1 1473791"/>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473791" h="1473791">
                <a:moveTo>
                  <a:pt x="f2" y="f2"/>
                </a:moveTo>
                <a:lnTo>
                  <a:pt x="f3" y="f2"/>
                </a:lnTo>
                <a:lnTo>
                  <a:pt x="f3" y="f3"/>
                </a:lnTo>
                <a:lnTo>
                  <a:pt x="f2" y="f3"/>
                </a:lnTo>
                <a:lnTo>
                  <a:pt x="f2" y="f2"/>
                </a:lnTo>
                <a:close/>
              </a:path>
            </a:pathLst>
          </a:custGeom>
          <a:blipFill>
            <a:blip r:embed="rId5">
              <a:alphaModFix/>
              <a:extLst>
                <a:ext uri="{96DAC541-7B7A-43D3-8B79-37D633B846F1}">
                  <asvg:svgBlip xmlns:asvg="http://schemas.microsoft.com/office/drawing/2016/SVG/main" r:embed="rId6"/>
                </a:ext>
              </a:extLst>
            </a:blip>
            <a:stretch>
              <a:fillRect/>
            </a:stretch>
          </a:blipFill>
          <a:ln cap="flat">
            <a:noFill/>
            <a:prstDash val="solid"/>
          </a:ln>
        </p:spPr>
        <p:txBody>
          <a:bodyPr lIns="0" tIns="0" rIns="0" bIns="0"/>
          <a:lstStyle/>
          <a:p>
            <a:endParaRPr lang="en-US"/>
          </a:p>
        </p:txBody>
      </p:sp>
      <p:sp>
        <p:nvSpPr>
          <p:cNvPr id="23" name="Freeform 41">
            <a:extLst>
              <a:ext uri="{FF2B5EF4-FFF2-40B4-BE49-F238E27FC236}">
                <a16:creationId xmlns:a16="http://schemas.microsoft.com/office/drawing/2014/main" id="{F01F5DFA-E7A2-463D-8F4C-2A8AC32A2491}"/>
              </a:ext>
            </a:extLst>
          </p:cNvPr>
          <p:cNvSpPr/>
          <p:nvPr/>
        </p:nvSpPr>
        <p:spPr>
          <a:xfrm flipH="1">
            <a:off x="-152403" y="7114123"/>
            <a:ext cx="1429856" cy="2258568"/>
          </a:xfrm>
          <a:custGeom>
            <a:avLst/>
            <a:gdLst>
              <a:gd name="f0" fmla="val w"/>
              <a:gd name="f1" fmla="val h"/>
              <a:gd name="f2" fmla="val 0"/>
              <a:gd name="f3" fmla="val 1429859"/>
              <a:gd name="f4" fmla="val 2258568"/>
              <a:gd name="f5" fmla="*/ f0 1 1429859"/>
              <a:gd name="f6" fmla="*/ f1 1 2258568"/>
              <a:gd name="f7" fmla="val f2"/>
              <a:gd name="f8" fmla="val f3"/>
              <a:gd name="f9" fmla="val f4"/>
              <a:gd name="f10" fmla="+- f9 0 f7"/>
              <a:gd name="f11" fmla="+- f8 0 f7"/>
              <a:gd name="f12" fmla="*/ f11 1 1429859"/>
              <a:gd name="f13" fmla="*/ f10 1 2258568"/>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429859" h="2258568">
                <a:moveTo>
                  <a:pt x="f3" y="f2"/>
                </a:moveTo>
                <a:lnTo>
                  <a:pt x="f2" y="f2"/>
                </a:lnTo>
                <a:lnTo>
                  <a:pt x="f2" y="f4"/>
                </a:lnTo>
                <a:lnTo>
                  <a:pt x="f3" y="f4"/>
                </a:lnTo>
                <a:lnTo>
                  <a:pt x="f3" y="f2"/>
                </a:lnTo>
                <a:close/>
              </a:path>
            </a:pathLst>
          </a:custGeom>
          <a:blipFill>
            <a:blip r:embed="rId7">
              <a:alphaModFix/>
              <a:extLst>
                <a:ext uri="{96DAC541-7B7A-43D3-8B79-37D633B846F1}">
                  <asvg:svgBlip xmlns:asvg="http://schemas.microsoft.com/office/drawing/2016/SVG/main" r:embed="rId8"/>
                </a:ext>
              </a:extLst>
            </a:blip>
            <a:stretch>
              <a:fillRect/>
            </a:stretch>
          </a:blipFill>
          <a:ln cap="flat">
            <a:noFill/>
            <a:prstDash val="solid"/>
          </a:ln>
        </p:spPr>
        <p:txBody>
          <a:bodyPr lIns="0" tIns="0" rIns="0" bIns="0"/>
          <a:lstStyle/>
          <a:p>
            <a:endParaRPr lang="en-US"/>
          </a:p>
        </p:txBody>
      </p:sp>
      <p:sp>
        <p:nvSpPr>
          <p:cNvPr id="24" name="Freeform 42">
            <a:extLst>
              <a:ext uri="{FF2B5EF4-FFF2-40B4-BE49-F238E27FC236}">
                <a16:creationId xmlns:a16="http://schemas.microsoft.com/office/drawing/2014/main" id="{A39EDF88-51F7-49BF-85C9-EA02973E2E50}"/>
              </a:ext>
            </a:extLst>
          </p:cNvPr>
          <p:cNvSpPr/>
          <p:nvPr/>
        </p:nvSpPr>
        <p:spPr>
          <a:xfrm rot="19429647" flipH="1">
            <a:off x="16667107" y="7976053"/>
            <a:ext cx="3609804" cy="1152253"/>
          </a:xfrm>
          <a:custGeom>
            <a:avLst/>
            <a:gdLst>
              <a:gd name="f0" fmla="val w"/>
              <a:gd name="f1" fmla="val h"/>
              <a:gd name="f2" fmla="val 0"/>
              <a:gd name="f3" fmla="val 3609802"/>
              <a:gd name="f4" fmla="val 1152256"/>
              <a:gd name="f5" fmla="*/ f0 1 3609802"/>
              <a:gd name="f6" fmla="*/ f1 1 1152256"/>
              <a:gd name="f7" fmla="val f2"/>
              <a:gd name="f8" fmla="val f3"/>
              <a:gd name="f9" fmla="val f4"/>
              <a:gd name="f10" fmla="+- f9 0 f7"/>
              <a:gd name="f11" fmla="+- f8 0 f7"/>
              <a:gd name="f12" fmla="*/ f11 1 3609802"/>
              <a:gd name="f13" fmla="*/ f10 1 1152256"/>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3609802" h="1152256">
                <a:moveTo>
                  <a:pt x="f3" y="f2"/>
                </a:moveTo>
                <a:lnTo>
                  <a:pt x="f2" y="f2"/>
                </a:lnTo>
                <a:lnTo>
                  <a:pt x="f2" y="f4"/>
                </a:lnTo>
                <a:lnTo>
                  <a:pt x="f3" y="f4"/>
                </a:lnTo>
                <a:lnTo>
                  <a:pt x="f3" y="f2"/>
                </a:lnTo>
                <a:close/>
              </a:path>
            </a:pathLst>
          </a:custGeom>
          <a:blipFill>
            <a:blip r:embed="rId9">
              <a:alphaModFix/>
              <a:extLst>
                <a:ext uri="{96DAC541-7B7A-43D3-8B79-37D633B846F1}">
                  <asvg:svgBlip xmlns:asvg="http://schemas.microsoft.com/office/drawing/2016/SVG/main" r:embed="rId10"/>
                </a:ext>
              </a:extLst>
            </a:blip>
            <a:stretch>
              <a:fillRect/>
            </a:stretch>
          </a:blipFill>
          <a:ln cap="flat">
            <a:noFill/>
            <a:prstDash val="solid"/>
          </a:ln>
        </p:spPr>
        <p:txBody>
          <a:bodyPr lIns="0" tIns="0" rIns="0" bIns="0"/>
          <a:lstStyle/>
          <a:p>
            <a:endParaRPr lang="en-US"/>
          </a:p>
        </p:txBody>
      </p:sp>
      <p:sp>
        <p:nvSpPr>
          <p:cNvPr id="25" name="TextBox 45">
            <a:extLst>
              <a:ext uri="{FF2B5EF4-FFF2-40B4-BE49-F238E27FC236}">
                <a16:creationId xmlns:a16="http://schemas.microsoft.com/office/drawing/2014/main" id="{1702E0B6-11D9-4C37-A701-0E93EDD2FC2A}"/>
              </a:ext>
            </a:extLst>
          </p:cNvPr>
          <p:cNvSpPr txBox="1"/>
          <p:nvPr/>
        </p:nvSpPr>
        <p:spPr>
          <a:xfrm>
            <a:off x="5360103" y="1398903"/>
            <a:ext cx="7476445" cy="1229996"/>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10080"/>
              </a:lnSpc>
              <a:spcBef>
                <a:spcPts val="0"/>
              </a:spcBef>
              <a:spcAft>
                <a:spcPts val="0"/>
              </a:spcAft>
              <a:buNone/>
              <a:tabLst/>
              <a:defRPr sz="1800" b="0" i="0" u="none" strike="noStrike" kern="0" cap="none" spc="0" baseline="0">
                <a:solidFill>
                  <a:srgbClr val="000000"/>
                </a:solidFill>
                <a:uFillTx/>
              </a:defRPr>
            </a:pPr>
            <a:r>
              <a:rPr lang="en-US" sz="7200" b="0" i="0" u="none" strike="noStrike" kern="1200" cap="none" spc="0" baseline="0">
                <a:solidFill>
                  <a:srgbClr val="1A336B"/>
                </a:solidFill>
                <a:uFillTx/>
                <a:latin typeface="Lilita One"/>
                <a:ea typeface="Lilita One"/>
                <a:cs typeface="Lilita One"/>
              </a:rPr>
              <a:t>Presented by</a:t>
            </a:r>
          </a:p>
        </p:txBody>
      </p:sp>
      <p:grpSp>
        <p:nvGrpSpPr>
          <p:cNvPr id="26" name="Group 12">
            <a:extLst>
              <a:ext uri="{FF2B5EF4-FFF2-40B4-BE49-F238E27FC236}">
                <a16:creationId xmlns:a16="http://schemas.microsoft.com/office/drawing/2014/main" id="{BC69DBCD-201D-4F68-BF8B-A5F78776B7DD}"/>
              </a:ext>
            </a:extLst>
          </p:cNvPr>
          <p:cNvGrpSpPr/>
          <p:nvPr/>
        </p:nvGrpSpPr>
        <p:grpSpPr>
          <a:xfrm>
            <a:off x="946641" y="3913202"/>
            <a:ext cx="4990392" cy="1099858"/>
            <a:chOff x="946641" y="3913202"/>
            <a:chExt cx="4990392" cy="1099858"/>
          </a:xfrm>
        </p:grpSpPr>
        <p:sp>
          <p:nvSpPr>
            <p:cNvPr id="27" name="Freeform 13">
              <a:extLst>
                <a:ext uri="{FF2B5EF4-FFF2-40B4-BE49-F238E27FC236}">
                  <a16:creationId xmlns:a16="http://schemas.microsoft.com/office/drawing/2014/main" id="{2910A3E0-F9F9-49F9-966F-9420E2BE0316}"/>
                </a:ext>
              </a:extLst>
            </p:cNvPr>
            <p:cNvSpPr/>
            <p:nvPr/>
          </p:nvSpPr>
          <p:spPr>
            <a:xfrm>
              <a:off x="946641" y="4119317"/>
              <a:ext cx="4990392" cy="893743"/>
            </a:xfrm>
            <a:custGeom>
              <a:avLst/>
              <a:gdLst>
                <a:gd name="f0" fmla="val w"/>
                <a:gd name="f1" fmla="val h"/>
                <a:gd name="f2" fmla="val 0"/>
                <a:gd name="f3" fmla="val 815910"/>
                <a:gd name="f4" fmla="val 165211"/>
                <a:gd name="f5" fmla="val 82605"/>
                <a:gd name="f6" fmla="val 733305"/>
                <a:gd name="f7" fmla="val 778927"/>
                <a:gd name="f8" fmla="val 36984"/>
                <a:gd name="f9" fmla="val 104514"/>
                <a:gd name="f10" fmla="val 807207"/>
                <a:gd name="f11" fmla="val 125525"/>
                <a:gd name="f12" fmla="val 791716"/>
                <a:gd name="f13" fmla="val 141016"/>
                <a:gd name="f14" fmla="val 776224"/>
                <a:gd name="f15" fmla="val 156508"/>
                <a:gd name="f16" fmla="val 755213"/>
                <a:gd name="f17" fmla="val 60697"/>
                <a:gd name="f18" fmla="val 39686"/>
                <a:gd name="f19" fmla="val 24195"/>
                <a:gd name="f20" fmla="val 8703"/>
                <a:gd name="f21" fmla="*/ f0 1 815910"/>
                <a:gd name="f22" fmla="*/ f1 1 165211"/>
                <a:gd name="f23" fmla="val f2"/>
                <a:gd name="f24" fmla="val f3"/>
                <a:gd name="f25" fmla="val f4"/>
                <a:gd name="f26" fmla="+- f25 0 f23"/>
                <a:gd name="f27" fmla="+- f24 0 f23"/>
                <a:gd name="f28" fmla="*/ f27 1 815910"/>
                <a:gd name="f29" fmla="*/ f26 1 165211"/>
                <a:gd name="f30" fmla="*/ f23 1 f28"/>
                <a:gd name="f31" fmla="*/ f24 1 f28"/>
                <a:gd name="f32" fmla="*/ f23 1 f29"/>
                <a:gd name="f33" fmla="*/ f25 1 f29"/>
                <a:gd name="f34" fmla="*/ f30 f21 1"/>
                <a:gd name="f35" fmla="*/ f31 f21 1"/>
                <a:gd name="f36" fmla="*/ f33 f22 1"/>
                <a:gd name="f37" fmla="*/ f32 f22 1"/>
              </a:gdLst>
              <a:ahLst/>
              <a:cxnLst>
                <a:cxn ang="3cd4">
                  <a:pos x="hc" y="t"/>
                </a:cxn>
                <a:cxn ang="0">
                  <a:pos x="r" y="vc"/>
                </a:cxn>
                <a:cxn ang="cd4">
                  <a:pos x="hc" y="b"/>
                </a:cxn>
                <a:cxn ang="cd2">
                  <a:pos x="l" y="vc"/>
                </a:cxn>
              </a:cxnLst>
              <a:rect l="f34" t="f37" r="f35" b="f36"/>
              <a:pathLst>
                <a:path w="815910" h="165211">
                  <a:moveTo>
                    <a:pt x="f5" y="f2"/>
                  </a:moveTo>
                  <a:lnTo>
                    <a:pt x="f6" y="f2"/>
                  </a:lnTo>
                  <a:cubicBezTo>
                    <a:pt x="f7" y="f2"/>
                    <a:pt x="f3" y="f8"/>
                    <a:pt x="f3" y="f5"/>
                  </a:cubicBezTo>
                  <a:lnTo>
                    <a:pt x="f3" y="f5"/>
                  </a:lnTo>
                  <a:cubicBezTo>
                    <a:pt x="f3" y="f9"/>
                    <a:pt x="f10" y="f11"/>
                    <a:pt x="f12" y="f13"/>
                  </a:cubicBezTo>
                  <a:cubicBezTo>
                    <a:pt x="f14" y="f15"/>
                    <a:pt x="f16" y="f4"/>
                    <a:pt x="f6" y="f4"/>
                  </a:cubicBezTo>
                  <a:lnTo>
                    <a:pt x="f5" y="f4"/>
                  </a:lnTo>
                  <a:cubicBezTo>
                    <a:pt x="f17" y="f4"/>
                    <a:pt x="f18" y="f15"/>
                    <a:pt x="f19" y="f13"/>
                  </a:cubicBezTo>
                  <a:cubicBezTo>
                    <a:pt x="f20" y="f11"/>
                    <a:pt x="f2" y="f9"/>
                    <a:pt x="f2" y="f5"/>
                  </a:cubicBezTo>
                  <a:lnTo>
                    <a:pt x="f2" y="f5"/>
                  </a:lnTo>
                  <a:cubicBezTo>
                    <a:pt x="f2" y="f17"/>
                    <a:pt x="f20" y="f18"/>
                    <a:pt x="f19" y="f19"/>
                  </a:cubicBezTo>
                  <a:cubicBezTo>
                    <a:pt x="f18" y="f20"/>
                    <a:pt x="f17" y="f2"/>
                    <a:pt x="f5" y="f2"/>
                  </a:cubicBezTo>
                  <a:close/>
                </a:path>
              </a:pathLst>
            </a:custGeom>
            <a:solidFill>
              <a:srgbClr val="FFA319"/>
            </a:solidFill>
            <a:ln cap="flat">
              <a:noFill/>
              <a:prstDash val="solid"/>
            </a:ln>
          </p:spPr>
          <p:txBody>
            <a:bodyPr lIns="0" tIns="0" rIns="0" bIns="0"/>
            <a:lstStyle/>
            <a:p>
              <a:endParaRPr lang="en-US"/>
            </a:p>
          </p:txBody>
        </p:sp>
        <p:sp>
          <p:nvSpPr>
            <p:cNvPr id="28" name="TextBox 14">
              <a:extLst>
                <a:ext uri="{FF2B5EF4-FFF2-40B4-BE49-F238E27FC236}">
                  <a16:creationId xmlns:a16="http://schemas.microsoft.com/office/drawing/2014/main" id="{FD922D3D-CDA2-47B5-8FA1-7D0F4DD1CF1F}"/>
                </a:ext>
              </a:extLst>
            </p:cNvPr>
            <p:cNvSpPr txBox="1"/>
            <p:nvPr/>
          </p:nvSpPr>
          <p:spPr>
            <a:xfrm>
              <a:off x="946641" y="3913202"/>
              <a:ext cx="4990392" cy="109984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154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9" name="TextBox 33">
            <a:extLst>
              <a:ext uri="{FF2B5EF4-FFF2-40B4-BE49-F238E27FC236}">
                <a16:creationId xmlns:a16="http://schemas.microsoft.com/office/drawing/2014/main" id="{E4E5DAC0-D274-43CD-9D4A-A8B65BA76680}"/>
              </a:ext>
            </a:extLst>
          </p:cNvPr>
          <p:cNvSpPr txBox="1"/>
          <p:nvPr/>
        </p:nvSpPr>
        <p:spPr>
          <a:xfrm>
            <a:off x="928244" y="4222653"/>
            <a:ext cx="5027188" cy="62247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5145"/>
              </a:lnSpc>
              <a:spcBef>
                <a:spcPts val="0"/>
              </a:spcBef>
              <a:spcAft>
                <a:spcPts val="0"/>
              </a:spcAft>
              <a:buNone/>
              <a:tabLst/>
              <a:defRPr sz="1800" b="0" i="0" u="none" strike="noStrike" kern="0" cap="none" spc="0" baseline="0">
                <a:solidFill>
                  <a:srgbClr val="000000"/>
                </a:solidFill>
                <a:uFillTx/>
              </a:defRPr>
            </a:pPr>
            <a:r>
              <a:rPr lang="en-US" sz="3676" b="1" i="0" u="none" strike="noStrike" kern="1200" cap="none" spc="308" baseline="0">
                <a:solidFill>
                  <a:srgbClr val="000000"/>
                </a:solidFill>
                <a:uFillTx/>
                <a:latin typeface="Poppins Bold"/>
                <a:ea typeface="Poppins Bold"/>
                <a:cs typeface="Poppins Bold"/>
              </a:rPr>
              <a:t>Mohamed saafan</a:t>
            </a:r>
          </a:p>
        </p:txBody>
      </p:sp>
      <p:grpSp>
        <p:nvGrpSpPr>
          <p:cNvPr id="30" name="Group 15">
            <a:extLst>
              <a:ext uri="{FF2B5EF4-FFF2-40B4-BE49-F238E27FC236}">
                <a16:creationId xmlns:a16="http://schemas.microsoft.com/office/drawing/2014/main" id="{B8BA0C3D-5F4D-43AD-8CCA-EA0C45ED7E26}"/>
              </a:ext>
            </a:extLst>
          </p:cNvPr>
          <p:cNvGrpSpPr/>
          <p:nvPr/>
        </p:nvGrpSpPr>
        <p:grpSpPr>
          <a:xfrm>
            <a:off x="9454438" y="6162196"/>
            <a:ext cx="5188671" cy="1099858"/>
            <a:chOff x="9454438" y="6162196"/>
            <a:chExt cx="5188671" cy="1099858"/>
          </a:xfrm>
        </p:grpSpPr>
        <p:sp>
          <p:nvSpPr>
            <p:cNvPr id="31" name="Freeform 16">
              <a:extLst>
                <a:ext uri="{FF2B5EF4-FFF2-40B4-BE49-F238E27FC236}">
                  <a16:creationId xmlns:a16="http://schemas.microsoft.com/office/drawing/2014/main" id="{EB166B39-EA62-42DB-8B10-36BB31FBC1BE}"/>
                </a:ext>
              </a:extLst>
            </p:cNvPr>
            <p:cNvSpPr/>
            <p:nvPr/>
          </p:nvSpPr>
          <p:spPr>
            <a:xfrm>
              <a:off x="9454438" y="6368311"/>
              <a:ext cx="5188671" cy="893743"/>
            </a:xfrm>
            <a:custGeom>
              <a:avLst/>
              <a:gdLst>
                <a:gd name="f0" fmla="val w"/>
                <a:gd name="f1" fmla="val h"/>
                <a:gd name="f2" fmla="val 0"/>
                <a:gd name="f3" fmla="val 815910"/>
                <a:gd name="f4" fmla="val 165211"/>
                <a:gd name="f5" fmla="val 82605"/>
                <a:gd name="f6" fmla="val 733305"/>
                <a:gd name="f7" fmla="val 778927"/>
                <a:gd name="f8" fmla="val 36984"/>
                <a:gd name="f9" fmla="val 104514"/>
                <a:gd name="f10" fmla="val 807207"/>
                <a:gd name="f11" fmla="val 125525"/>
                <a:gd name="f12" fmla="val 791716"/>
                <a:gd name="f13" fmla="val 141016"/>
                <a:gd name="f14" fmla="val 776224"/>
                <a:gd name="f15" fmla="val 156508"/>
                <a:gd name="f16" fmla="val 755213"/>
                <a:gd name="f17" fmla="val 60697"/>
                <a:gd name="f18" fmla="val 39686"/>
                <a:gd name="f19" fmla="val 24195"/>
                <a:gd name="f20" fmla="val 8703"/>
                <a:gd name="f21" fmla="*/ f0 1 815910"/>
                <a:gd name="f22" fmla="*/ f1 1 165211"/>
                <a:gd name="f23" fmla="val f2"/>
                <a:gd name="f24" fmla="val f3"/>
                <a:gd name="f25" fmla="val f4"/>
                <a:gd name="f26" fmla="+- f25 0 f23"/>
                <a:gd name="f27" fmla="+- f24 0 f23"/>
                <a:gd name="f28" fmla="*/ f27 1 815910"/>
                <a:gd name="f29" fmla="*/ f26 1 165211"/>
                <a:gd name="f30" fmla="*/ f23 1 f28"/>
                <a:gd name="f31" fmla="*/ f24 1 f28"/>
                <a:gd name="f32" fmla="*/ f23 1 f29"/>
                <a:gd name="f33" fmla="*/ f25 1 f29"/>
                <a:gd name="f34" fmla="*/ f30 f21 1"/>
                <a:gd name="f35" fmla="*/ f31 f21 1"/>
                <a:gd name="f36" fmla="*/ f33 f22 1"/>
                <a:gd name="f37" fmla="*/ f32 f22 1"/>
              </a:gdLst>
              <a:ahLst/>
              <a:cxnLst>
                <a:cxn ang="3cd4">
                  <a:pos x="hc" y="t"/>
                </a:cxn>
                <a:cxn ang="0">
                  <a:pos x="r" y="vc"/>
                </a:cxn>
                <a:cxn ang="cd4">
                  <a:pos x="hc" y="b"/>
                </a:cxn>
                <a:cxn ang="cd2">
                  <a:pos x="l" y="vc"/>
                </a:cxn>
              </a:cxnLst>
              <a:rect l="f34" t="f37" r="f35" b="f36"/>
              <a:pathLst>
                <a:path w="815910" h="165211">
                  <a:moveTo>
                    <a:pt x="f5" y="f2"/>
                  </a:moveTo>
                  <a:lnTo>
                    <a:pt x="f6" y="f2"/>
                  </a:lnTo>
                  <a:cubicBezTo>
                    <a:pt x="f7" y="f2"/>
                    <a:pt x="f3" y="f8"/>
                    <a:pt x="f3" y="f5"/>
                  </a:cubicBezTo>
                  <a:lnTo>
                    <a:pt x="f3" y="f5"/>
                  </a:lnTo>
                  <a:cubicBezTo>
                    <a:pt x="f3" y="f9"/>
                    <a:pt x="f10" y="f11"/>
                    <a:pt x="f12" y="f13"/>
                  </a:cubicBezTo>
                  <a:cubicBezTo>
                    <a:pt x="f14" y="f15"/>
                    <a:pt x="f16" y="f4"/>
                    <a:pt x="f6" y="f4"/>
                  </a:cubicBezTo>
                  <a:lnTo>
                    <a:pt x="f5" y="f4"/>
                  </a:lnTo>
                  <a:cubicBezTo>
                    <a:pt x="f17" y="f4"/>
                    <a:pt x="f18" y="f15"/>
                    <a:pt x="f19" y="f13"/>
                  </a:cubicBezTo>
                  <a:cubicBezTo>
                    <a:pt x="f20" y="f11"/>
                    <a:pt x="f2" y="f9"/>
                    <a:pt x="f2" y="f5"/>
                  </a:cubicBezTo>
                  <a:lnTo>
                    <a:pt x="f2" y="f5"/>
                  </a:lnTo>
                  <a:cubicBezTo>
                    <a:pt x="f2" y="f17"/>
                    <a:pt x="f20" y="f18"/>
                    <a:pt x="f19" y="f19"/>
                  </a:cubicBezTo>
                  <a:cubicBezTo>
                    <a:pt x="f18" y="f20"/>
                    <a:pt x="f17" y="f2"/>
                    <a:pt x="f5" y="f2"/>
                  </a:cubicBezTo>
                  <a:close/>
                </a:path>
              </a:pathLst>
            </a:custGeom>
            <a:solidFill>
              <a:srgbClr val="FFA319"/>
            </a:solidFill>
            <a:ln cap="flat">
              <a:noFill/>
              <a:prstDash val="solid"/>
            </a:ln>
          </p:spPr>
          <p:txBody>
            <a:bodyPr lIns="0" tIns="0" rIns="0" bIns="0"/>
            <a:lstStyle/>
            <a:p>
              <a:endParaRPr lang="en-US"/>
            </a:p>
          </p:txBody>
        </p:sp>
        <p:sp>
          <p:nvSpPr>
            <p:cNvPr id="32" name="TextBox 17">
              <a:extLst>
                <a:ext uri="{FF2B5EF4-FFF2-40B4-BE49-F238E27FC236}">
                  <a16:creationId xmlns:a16="http://schemas.microsoft.com/office/drawing/2014/main" id="{3EC9B078-0C30-49A5-B03B-608E7235D15B}"/>
                </a:ext>
              </a:extLst>
            </p:cNvPr>
            <p:cNvSpPr txBox="1"/>
            <p:nvPr/>
          </p:nvSpPr>
          <p:spPr>
            <a:xfrm>
              <a:off x="9454438" y="6162196"/>
              <a:ext cx="5188671" cy="109984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154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33" name="TextBox 34">
            <a:extLst>
              <a:ext uri="{FF2B5EF4-FFF2-40B4-BE49-F238E27FC236}">
                <a16:creationId xmlns:a16="http://schemas.microsoft.com/office/drawing/2014/main" id="{1C086D87-B411-4ACF-8D7F-BDC7AB146895}"/>
              </a:ext>
            </a:extLst>
          </p:cNvPr>
          <p:cNvSpPr txBox="1"/>
          <p:nvPr/>
        </p:nvSpPr>
        <p:spPr>
          <a:xfrm>
            <a:off x="9661522" y="6480864"/>
            <a:ext cx="4892680" cy="62247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5145"/>
              </a:lnSpc>
              <a:spcBef>
                <a:spcPts val="0"/>
              </a:spcBef>
              <a:spcAft>
                <a:spcPts val="0"/>
              </a:spcAft>
              <a:buNone/>
              <a:tabLst/>
              <a:defRPr sz="1800" b="0" i="0" u="none" strike="noStrike" kern="0" cap="none" spc="0" baseline="0">
                <a:solidFill>
                  <a:srgbClr val="000000"/>
                </a:solidFill>
                <a:uFillTx/>
              </a:defRPr>
            </a:pPr>
            <a:r>
              <a:rPr lang="en-US" sz="3676" b="1" i="0" u="none" strike="noStrike" kern="1200" cap="none" spc="308" baseline="0">
                <a:solidFill>
                  <a:srgbClr val="000000"/>
                </a:solidFill>
                <a:uFillTx/>
                <a:latin typeface="Poppins Bold"/>
                <a:ea typeface="Poppins Bold"/>
                <a:cs typeface="Poppins Bold"/>
              </a:rPr>
              <a:t>Mohamed Ashraf</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A7626C5-80D7-4A22-B038-7DE8BD3B4C70}"/>
              </a:ext>
            </a:extLst>
          </p:cNvPr>
          <p:cNvSpPr/>
          <p:nvPr/>
        </p:nvSpPr>
        <p:spPr>
          <a:xfrm>
            <a:off x="-45674" y="150409"/>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12329B5A-B49A-431D-B87F-7B5432BE191B}"/>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21B0782F-CB92-43D0-8FC4-D31A1C5AC35E}"/>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CD465024-5269-4361-AD00-2795AFB26DBE}"/>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F8A625C5-04DC-4753-BABE-A589BF402923}"/>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556D88D3-1A92-4F7B-8018-B9798E328208}"/>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85B30BDE-4454-4FC5-9FCF-362206F1B8D2}"/>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4B53F364-60BC-4B53-BD03-195B753B63D5}"/>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A68BC465-3178-46D2-8F49-7D6CC9217ACB}"/>
              </a:ext>
            </a:extLst>
          </p:cNvPr>
          <p:cNvSpPr txBox="1"/>
          <p:nvPr/>
        </p:nvSpPr>
        <p:spPr>
          <a:xfrm>
            <a:off x="0" y="4349233"/>
            <a:ext cx="18135596" cy="2800377"/>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16600" b="1" i="0" u="none" strike="noStrike" kern="1200" cap="none" spc="0" baseline="0">
                <a:solidFill>
                  <a:srgbClr val="376092"/>
                </a:solidFill>
                <a:uFillTx/>
                <a:latin typeface="Calibri"/>
              </a:rPr>
              <a:t>Business Model</a:t>
            </a:r>
            <a:br>
              <a:rPr lang="en-US" sz="16600" b="1" i="0" u="none" strike="noStrike" kern="1200" cap="none" spc="0" baseline="0">
                <a:solidFill>
                  <a:srgbClr val="376092"/>
                </a:solidFill>
                <a:uFillTx/>
                <a:latin typeface="Calibri"/>
              </a:rPr>
            </a:br>
            <a:endParaRPr lang="en-US" sz="16600" b="1" i="0" u="none" strike="noStrike" kern="1200" cap="none" spc="0" baseline="0">
              <a:solidFill>
                <a:srgbClr val="376092"/>
              </a:solidFill>
              <a:uFillTx/>
              <a:latin typeface="Calibri"/>
            </a:endParaRPr>
          </a:p>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endParaRPr lang="en-US" sz="16600" b="1" i="0" u="none" strike="noStrike" kern="1200" cap="none" spc="0" baseline="0">
              <a:solidFill>
                <a:srgbClr val="376092"/>
              </a:solidFill>
              <a:uFillTx/>
              <a:latin typeface="Calibri"/>
            </a:endParaRPr>
          </a:p>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16600" b="1" i="0" u="none" strike="noStrike" kern="1200" cap="none" spc="0" baseline="0">
                <a:solidFill>
                  <a:srgbClr val="376092"/>
                </a:solidFill>
                <a:uFillTx/>
                <a:latin typeface="Calibri"/>
              </a:rPr>
              <a:t> Canvas </a:t>
            </a:r>
            <a:endParaRPr lang="en-US" sz="148100" b="1" i="0" u="none" strike="noStrike" kern="1200" cap="none" spc="0" baseline="0">
              <a:solidFill>
                <a:srgbClr val="376092"/>
              </a:solidFill>
              <a:uFillTx/>
              <a:latin typeface="Poppins Bold"/>
              <a:cs typeface="Poppi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48CCDD5C-C04C-4243-8D23-E03681616F74}"/>
              </a:ext>
            </a:extLst>
          </p:cNvPr>
          <p:cNvSpPr/>
          <p:nvPr/>
        </p:nvSpPr>
        <p:spPr>
          <a:xfrm>
            <a:off x="-45674" y="150409"/>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C20EE797-422D-4DD0-8C6C-7A177D085851}"/>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26508EC6-611D-429C-867E-B1335D4C7B48}"/>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767A6FEF-62AE-4EA3-BBB1-0A1B35B62C65}"/>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B4C8E5BD-95BB-4220-884B-A5CFE8D4EF23}"/>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BC200B39-E05C-439D-80EE-044A979B9841}"/>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309C579D-BD5E-4DB1-88C1-DC979468D636}"/>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01B20EF7-9102-462E-84BF-94D4E9004B5E}"/>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Rectangle 5">
            <a:extLst>
              <a:ext uri="{FF2B5EF4-FFF2-40B4-BE49-F238E27FC236}">
                <a16:creationId xmlns:a16="http://schemas.microsoft.com/office/drawing/2014/main" id="{FB0297F5-387C-414D-8EA0-13EBA338BD89}"/>
              </a:ext>
            </a:extLst>
          </p:cNvPr>
          <p:cNvSpPr/>
          <p:nvPr/>
        </p:nvSpPr>
        <p:spPr>
          <a:xfrm>
            <a:off x="-17583" y="-172455"/>
            <a:ext cx="18305583" cy="10459455"/>
          </a:xfrm>
          <a:prstGeom prst="rect">
            <a:avLst/>
          </a:prstGeom>
          <a:blipFill>
            <a:blip r:embed="rId3">
              <a:alphaModFix/>
            </a:blip>
            <a:stretch>
              <a:fillRect/>
            </a:stretch>
          </a:blipFill>
          <a:ln w="25402" cap="flat">
            <a:solidFill>
              <a:srgbClr val="1C334E"/>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FFFFFF"/>
              </a:solidFill>
              <a:uFillTx/>
              <a:latin typeface="Calibri"/>
              <a:cs typeface="Arial" pitchFamily="3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4037695A-9FAD-4B63-8010-FCDBF2535266}"/>
              </a:ext>
            </a:extLst>
          </p:cNvPr>
          <p:cNvSpPr/>
          <p:nvPr/>
        </p:nvSpPr>
        <p:spPr>
          <a:xfrm>
            <a:off x="0" y="266703"/>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33030E29-3BF7-43C3-B480-F9CC595A5201}"/>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DBED9C4A-B7DE-4696-A0B8-6CE6197F8BD9}"/>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E0959C30-DCD6-4965-94CF-A0E9D9DFBEBB}"/>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2CFDC3D3-2908-4201-8408-D0EDA5FDE4C1}"/>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6CE636A1-8EC9-43DA-9E00-5E3E0B5A0419}"/>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F9CC8895-EEE5-4634-A7CE-D896C6A629C5}"/>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BDE1A70F-FFCF-4B2D-ACFE-B620B6D175B6}"/>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1A7768B2-442B-4DB3-BC78-CE4F71546ADD}"/>
              </a:ext>
            </a:extLst>
          </p:cNvPr>
          <p:cNvSpPr txBox="1"/>
          <p:nvPr/>
        </p:nvSpPr>
        <p:spPr>
          <a:xfrm>
            <a:off x="4038603" y="1257300"/>
            <a:ext cx="8948803" cy="697559"/>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Website</a:t>
            </a:r>
          </a:p>
        </p:txBody>
      </p:sp>
      <p:sp>
        <p:nvSpPr>
          <p:cNvPr id="11" name="Rectangle 5">
            <a:extLst>
              <a:ext uri="{FF2B5EF4-FFF2-40B4-BE49-F238E27FC236}">
                <a16:creationId xmlns:a16="http://schemas.microsoft.com/office/drawing/2014/main" id="{8AD67824-0C4D-4E19-BAF4-693780B70952}"/>
              </a:ext>
            </a:extLst>
          </p:cNvPr>
          <p:cNvSpPr/>
          <p:nvPr/>
        </p:nvSpPr>
        <p:spPr>
          <a:xfrm>
            <a:off x="1143000" y="1939040"/>
            <a:ext cx="16306796" cy="7205462"/>
          </a:xfrm>
          <a:prstGeom prst="rect">
            <a:avLst/>
          </a:prstGeom>
          <a:blipFill>
            <a:blip r:embed="rId3">
              <a:alphaModFix/>
            </a:blip>
            <a:stretch>
              <a:fillRect/>
            </a:stretch>
          </a:blipFill>
          <a:ln w="25402" cap="flat">
            <a:solidFill>
              <a:srgbClr val="1C334E"/>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FFFFFF"/>
              </a:solidFill>
              <a:uFillTx/>
              <a:latin typeface="Calibri"/>
              <a:cs typeface="Arial" pitchFamily="3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392E284-70F1-416D-B488-08AFBF0CA142}"/>
              </a:ext>
            </a:extLst>
          </p:cNvPr>
          <p:cNvSpPr/>
          <p:nvPr/>
        </p:nvSpPr>
        <p:spPr>
          <a:xfrm>
            <a:off x="-457200" y="-526685"/>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258ACEBC-6100-412E-9AE3-C33D94949933}"/>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D8B7FFDD-BE58-4959-9FBB-63DC4B3A2731}"/>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F9901250-4981-4CA1-8193-F93F2E05EDB9}"/>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DE27BC63-C392-4494-A70E-967DCB6BAB05}"/>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87DA59FB-9E6A-496E-8D28-856553289C10}"/>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AEEF008C-75FE-4011-94E3-CE2EB6622CB7}"/>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2CEA5703-715D-435A-8ECF-7986C486DBCF}"/>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63276B71-9E30-4716-A031-1BA2FF0EE454}"/>
              </a:ext>
            </a:extLst>
          </p:cNvPr>
          <p:cNvSpPr txBox="1"/>
          <p:nvPr/>
        </p:nvSpPr>
        <p:spPr>
          <a:xfrm>
            <a:off x="2590796" y="1295403"/>
            <a:ext cx="13106396" cy="1880774"/>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Media Buying and</a:t>
            </a:r>
            <a:br>
              <a:rPr lang="en-US" sz="7200" b="1" i="0" u="none" strike="noStrike" kern="1200" cap="none" spc="0" baseline="0">
                <a:solidFill>
                  <a:srgbClr val="1A336B"/>
                </a:solidFill>
                <a:uFillTx/>
                <a:latin typeface="Poppins Bold"/>
                <a:cs typeface="Poppins Bold"/>
              </a:rPr>
            </a:br>
            <a:br>
              <a:rPr lang="en-US" sz="7200" b="1" i="0" u="none" strike="noStrike" kern="1200" cap="none" spc="0" baseline="0">
                <a:solidFill>
                  <a:srgbClr val="1A336B"/>
                </a:solidFill>
                <a:uFillTx/>
                <a:latin typeface="Poppins Bold"/>
                <a:cs typeface="Poppins Bold"/>
              </a:rPr>
            </a:br>
            <a:r>
              <a:rPr lang="en-US" sz="7200" b="1" i="0" u="none" strike="noStrike" kern="1200" cap="none" spc="0" baseline="0">
                <a:solidFill>
                  <a:srgbClr val="1A336B"/>
                </a:solidFill>
                <a:uFillTx/>
                <a:latin typeface="Poppins Bold"/>
                <a:cs typeface="Poppins Bold"/>
              </a:rPr>
              <a:t> Implementation Results</a:t>
            </a:r>
          </a:p>
        </p:txBody>
      </p:sp>
      <p:sp>
        <p:nvSpPr>
          <p:cNvPr id="11" name="TextBox 26">
            <a:extLst>
              <a:ext uri="{FF2B5EF4-FFF2-40B4-BE49-F238E27FC236}">
                <a16:creationId xmlns:a16="http://schemas.microsoft.com/office/drawing/2014/main" id="{4622C57C-CA88-4E79-AA9D-4DCC76F43A88}"/>
              </a:ext>
            </a:extLst>
          </p:cNvPr>
          <p:cNvSpPr txBox="1"/>
          <p:nvPr/>
        </p:nvSpPr>
        <p:spPr>
          <a:xfrm>
            <a:off x="1600200" y="3176168"/>
            <a:ext cx="14249396" cy="5677710"/>
          </a:xfrm>
          <a:prstGeom prst="rect">
            <a:avLst/>
          </a:prstGeom>
          <a:noFill/>
          <a:ln cap="flat">
            <a:noFill/>
          </a:ln>
        </p:spPr>
        <p:txBody>
          <a:bodyPr vert="horz" wrap="square" lIns="0" tIns="0" rIns="0" bIns="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1" u="sng" strike="noStrike" kern="1200" cap="none" spc="0" baseline="0">
                <a:solidFill>
                  <a:srgbClr val="000000"/>
                </a:solidFill>
                <a:effectLst>
                  <a:outerShdw dist="38096" dir="2700000">
                    <a:srgbClr val="000000"/>
                  </a:outerShdw>
                </a:effectLst>
                <a:uFillTx/>
                <a:latin typeface="Calibri"/>
              </a:rPr>
              <a:t>Campaign Overview</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Objective:</a:t>
            </a:r>
            <a:r>
              <a:rPr lang="en-US" sz="2400" b="0" i="0" u="none" strike="noStrike" kern="1200" cap="none" spc="0" baseline="0">
                <a:solidFill>
                  <a:srgbClr val="000000"/>
                </a:solidFill>
                <a:uFillTx/>
                <a:latin typeface="Calibri"/>
              </a:rPr>
              <a:t> Increase page visits, engagement, and inbound messages for a restaurant.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Duration:</a:t>
            </a:r>
            <a:r>
              <a:rPr lang="en-US" sz="2400" b="0" i="0" u="none" strike="noStrike" kern="1200" cap="none" spc="0" baseline="0">
                <a:solidFill>
                  <a:srgbClr val="000000"/>
                </a:solidFill>
                <a:uFillTx/>
                <a:latin typeface="Calibri"/>
              </a:rPr>
              <a:t> 3 days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Daily Budget:</a:t>
            </a:r>
            <a:r>
              <a:rPr lang="en-US" sz="2400" b="0" i="0" u="none" strike="noStrike" kern="1200" cap="none" spc="0" baseline="0">
                <a:solidFill>
                  <a:srgbClr val="000000"/>
                </a:solidFill>
                <a:uFillTx/>
                <a:latin typeface="Calibri"/>
              </a:rPr>
              <a:t> EGP 80</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1" u="sng" strike="noStrike" kern="1200" cap="none" spc="0" baseline="0">
                <a:solidFill>
                  <a:srgbClr val="000000"/>
                </a:solidFill>
                <a:effectLst>
                  <a:outerShdw dist="38096" dir="2700000">
                    <a:srgbClr val="000000"/>
                  </a:outerShdw>
                </a:effectLst>
                <a:uFillTx/>
                <a:latin typeface="Calibri"/>
              </a:rPr>
              <a:t>Key Results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Clicks:</a:t>
            </a:r>
            <a:r>
              <a:rPr lang="en-US" sz="2400" b="0" i="0" u="none" strike="noStrike" kern="1200" cap="none" spc="0" baseline="0">
                <a:solidFill>
                  <a:srgbClr val="000000"/>
                </a:solidFill>
                <a:uFillTx/>
                <a:latin typeface="Calibri"/>
              </a:rPr>
              <a:t> 5,918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Page Visits:</a:t>
            </a:r>
            <a:r>
              <a:rPr lang="en-US" sz="2400" b="0" i="0" u="none" strike="noStrike" kern="1200" cap="none" spc="0" baseline="0">
                <a:solidFill>
                  <a:srgbClr val="000000"/>
                </a:solidFill>
                <a:uFillTx/>
                <a:latin typeface="Calibri"/>
              </a:rPr>
              <a:t> 416</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Messages Received:</a:t>
            </a:r>
            <a:r>
              <a:rPr lang="en-US" sz="2400" b="0" i="0" u="none" strike="noStrike" kern="1200" cap="none" spc="0" baseline="0">
                <a:solidFill>
                  <a:srgbClr val="000000"/>
                </a:solidFill>
                <a:uFillTx/>
                <a:latin typeface="Calibri"/>
              </a:rPr>
              <a:t> 159 qualified inquiries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Cost per Visit:</a:t>
            </a:r>
            <a:r>
              <a:rPr lang="en-US" sz="2400" b="0" i="0" u="none" strike="noStrike" kern="1200" cap="none" spc="0" baseline="0">
                <a:solidFill>
                  <a:srgbClr val="000000"/>
                </a:solidFill>
                <a:uFillTx/>
                <a:latin typeface="Calibri"/>
              </a:rPr>
              <a:t> EGP 0.58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Followers Growth:</a:t>
            </a:r>
            <a:r>
              <a:rPr lang="en-US" sz="2400" b="0" i="0" u="none" strike="noStrike" kern="1200" cap="none" spc="0" baseline="0">
                <a:solidFill>
                  <a:srgbClr val="000000"/>
                </a:solidFill>
                <a:uFillTx/>
                <a:latin typeface="Calibri"/>
              </a:rPr>
              <a:t> Increased from </a:t>
            </a:r>
            <a:r>
              <a:rPr lang="en-US" sz="2400" b="1" i="0" u="none" strike="noStrike" kern="1200" cap="none" spc="0" baseline="0">
                <a:solidFill>
                  <a:srgbClr val="000000"/>
                </a:solidFill>
                <a:uFillTx/>
                <a:latin typeface="Calibri"/>
              </a:rPr>
              <a:t>900 → 1,037</a:t>
            </a:r>
            <a:r>
              <a:rPr lang="en-US" sz="2400" b="0" i="0" u="none" strike="noStrike" kern="1200" cap="none" spc="0" baseline="0">
                <a:solidFill>
                  <a:srgbClr val="000000"/>
                </a:solidFill>
                <a:uFillTx/>
                <a:latin typeface="Calibri"/>
              </a:rPr>
              <a:t> during the campaign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1" u="sng" strike="noStrike" kern="1200" cap="none" spc="0" baseline="0">
                <a:solidFill>
                  <a:srgbClr val="000000"/>
                </a:solidFill>
                <a:effectLst>
                  <a:outerShdw dist="38096" dir="2700000">
                    <a:srgbClr val="000000"/>
                  </a:outerShdw>
                </a:effectLst>
                <a:uFillTx/>
                <a:latin typeface="Calibri"/>
              </a:rPr>
              <a:t>Impact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Increased brand visibility and customer engagement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Delivered high-quality leads with a low cost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Achieved noticeable growth in page audience and interactions within a short timeframe</a:t>
            </a:r>
          </a:p>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a:solidFill>
                <a:srgbClr val="1A336B"/>
              </a:solidFill>
              <a:uFillTx/>
              <a:latin typeface="Poppins Bold"/>
              <a:cs typeface="Poppin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C252BAD-71C6-4169-99DC-75E1196FCC97}"/>
              </a:ext>
            </a:extLst>
          </p:cNvPr>
          <p:cNvSpPr/>
          <p:nvPr/>
        </p:nvSpPr>
        <p:spPr>
          <a:xfrm>
            <a:off x="0" y="266703"/>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E6E11888-9D56-414A-94C1-D33A01FE4052}"/>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3877C232-71D0-4C9E-AEAE-0C8E0C64F41F}"/>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44A28571-F996-41E5-B340-5311ABA022F7}"/>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8381CD48-5B36-437A-A143-2C765BB43944}"/>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E905A1FD-6F69-4EF8-A4B7-125DD37EC018}"/>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D6062990-B8B5-41B1-B937-D2C19B825205}"/>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AF58C389-BBDC-44F1-9775-E29032E63425}"/>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1A74637E-B2EB-4E5E-950C-D1182E83C83E}"/>
              </a:ext>
            </a:extLst>
          </p:cNvPr>
          <p:cNvSpPr txBox="1"/>
          <p:nvPr/>
        </p:nvSpPr>
        <p:spPr>
          <a:xfrm>
            <a:off x="2590796" y="1295403"/>
            <a:ext cx="13106396" cy="1880774"/>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Media Buying and</a:t>
            </a:r>
            <a:br>
              <a:rPr lang="en-US" sz="7200" b="1" i="0" u="none" strike="noStrike" kern="1200" cap="none" spc="0" baseline="0">
                <a:solidFill>
                  <a:srgbClr val="1A336B"/>
                </a:solidFill>
                <a:uFillTx/>
                <a:latin typeface="Poppins Bold"/>
                <a:cs typeface="Poppins Bold"/>
              </a:rPr>
            </a:br>
            <a:br>
              <a:rPr lang="en-US" sz="7200" b="1" i="0" u="none" strike="noStrike" kern="1200" cap="none" spc="0" baseline="0">
                <a:solidFill>
                  <a:srgbClr val="1A336B"/>
                </a:solidFill>
                <a:uFillTx/>
                <a:latin typeface="Poppins Bold"/>
                <a:cs typeface="Poppins Bold"/>
              </a:rPr>
            </a:br>
            <a:r>
              <a:rPr lang="en-US" sz="7200" b="1" i="0" u="none" strike="noStrike" kern="1200" cap="none" spc="0" baseline="0">
                <a:solidFill>
                  <a:srgbClr val="1A336B"/>
                </a:solidFill>
                <a:uFillTx/>
                <a:latin typeface="Poppins Bold"/>
                <a:cs typeface="Poppins Bold"/>
              </a:rPr>
              <a:t> Implementation Results</a:t>
            </a:r>
          </a:p>
        </p:txBody>
      </p:sp>
      <p:sp>
        <p:nvSpPr>
          <p:cNvPr id="11" name="Rectangle 5">
            <a:extLst>
              <a:ext uri="{FF2B5EF4-FFF2-40B4-BE49-F238E27FC236}">
                <a16:creationId xmlns:a16="http://schemas.microsoft.com/office/drawing/2014/main" id="{E8DB15E7-B301-451A-834E-41B039C00318}"/>
              </a:ext>
            </a:extLst>
          </p:cNvPr>
          <p:cNvSpPr/>
          <p:nvPr/>
        </p:nvSpPr>
        <p:spPr>
          <a:xfrm>
            <a:off x="302931" y="5143499"/>
            <a:ext cx="17646274" cy="1097023"/>
          </a:xfrm>
          <a:prstGeom prst="rect">
            <a:avLst/>
          </a:prstGeom>
          <a:blipFill>
            <a:blip r:embed="rId3">
              <a:alphaModFix/>
            </a:blip>
            <a:stretch>
              <a:fillRect/>
            </a:stretch>
          </a:blipFill>
          <a:ln w="25402" cap="flat">
            <a:solidFill>
              <a:srgbClr val="FFA319"/>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FFFFFF"/>
              </a:solidFill>
              <a:uFillTx/>
              <a:latin typeface="Calibri"/>
              <a:cs typeface="Arial" pitchFamily="3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EA3F31D-DC4D-4305-9B2C-3D5C25944069}"/>
              </a:ext>
            </a:extLst>
          </p:cNvPr>
          <p:cNvSpPr/>
          <p:nvPr/>
        </p:nvSpPr>
        <p:spPr>
          <a:xfrm>
            <a:off x="-45674" y="-512109"/>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F9EE20D6-5718-4863-866E-3471695421B5}"/>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F5C7DBDA-517D-453E-8F0B-560A1FE3EC92}"/>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51A81369-E8A5-4283-969E-A38F55AE1DF8}"/>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31B57F5E-2040-47D6-9B7C-4B905FA690E9}"/>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F2CA49E3-CAAA-42D5-AF56-96625D121886}"/>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ED7AB016-A023-469C-8233-005B7E9142C5}"/>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001E5DD1-AABF-4C5E-A53F-BD219A78F6DF}"/>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C7A4EE22-E12B-4459-8E8A-55E3CE78E683}"/>
              </a:ext>
            </a:extLst>
          </p:cNvPr>
          <p:cNvSpPr txBox="1"/>
          <p:nvPr/>
        </p:nvSpPr>
        <p:spPr>
          <a:xfrm>
            <a:off x="2590796" y="1295403"/>
            <a:ext cx="13106396" cy="1880774"/>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Media Buying and</a:t>
            </a:r>
            <a:br>
              <a:rPr lang="en-US" sz="7200" b="1" i="0" u="none" strike="noStrike" kern="1200" cap="none" spc="0" baseline="0">
                <a:solidFill>
                  <a:srgbClr val="1A336B"/>
                </a:solidFill>
                <a:uFillTx/>
                <a:latin typeface="Poppins Bold"/>
                <a:cs typeface="Poppins Bold"/>
              </a:rPr>
            </a:br>
            <a:br>
              <a:rPr lang="en-US" sz="7200" b="1" i="0" u="none" strike="noStrike" kern="1200" cap="none" spc="0" baseline="0">
                <a:solidFill>
                  <a:srgbClr val="1A336B"/>
                </a:solidFill>
                <a:uFillTx/>
                <a:latin typeface="Poppins Bold"/>
                <a:cs typeface="Poppins Bold"/>
              </a:rPr>
            </a:br>
            <a:r>
              <a:rPr lang="en-US" sz="7200" b="1" i="0" u="none" strike="noStrike" kern="1200" cap="none" spc="0" baseline="0">
                <a:solidFill>
                  <a:srgbClr val="1A336B"/>
                </a:solidFill>
                <a:uFillTx/>
                <a:latin typeface="Poppins Bold"/>
                <a:cs typeface="Poppins Bold"/>
              </a:rPr>
              <a:t> Implementation Results</a:t>
            </a:r>
          </a:p>
        </p:txBody>
      </p:sp>
      <p:sp>
        <p:nvSpPr>
          <p:cNvPr id="11" name="Rectangle 5">
            <a:extLst>
              <a:ext uri="{FF2B5EF4-FFF2-40B4-BE49-F238E27FC236}">
                <a16:creationId xmlns:a16="http://schemas.microsoft.com/office/drawing/2014/main" id="{E4760C8D-EE3E-44BD-A0AC-D2F6594D67F3}"/>
              </a:ext>
            </a:extLst>
          </p:cNvPr>
          <p:cNvSpPr/>
          <p:nvPr/>
        </p:nvSpPr>
        <p:spPr>
          <a:xfrm>
            <a:off x="152403" y="3297536"/>
            <a:ext cx="10972800" cy="5410203"/>
          </a:xfrm>
          <a:prstGeom prst="rect">
            <a:avLst/>
          </a:prstGeom>
          <a:blipFill>
            <a:blip r:embed="rId3">
              <a:alphaModFix/>
            </a:blip>
            <a:stretch>
              <a:fillRect/>
            </a:stretch>
          </a:blipFill>
          <a:ln w="25402" cap="flat">
            <a:solidFill>
              <a:srgbClr val="1C334E"/>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FFFFFF"/>
              </a:solidFill>
              <a:uFillTx/>
              <a:latin typeface="Calibri"/>
              <a:cs typeface="Arial" pitchFamily="34"/>
            </a:endParaRPr>
          </a:p>
        </p:txBody>
      </p:sp>
      <p:sp>
        <p:nvSpPr>
          <p:cNvPr id="12" name="Rectangle 6">
            <a:extLst>
              <a:ext uri="{FF2B5EF4-FFF2-40B4-BE49-F238E27FC236}">
                <a16:creationId xmlns:a16="http://schemas.microsoft.com/office/drawing/2014/main" id="{0FFD843C-759C-4BA9-B7BD-93F3CC9869CE}"/>
              </a:ext>
            </a:extLst>
          </p:cNvPr>
          <p:cNvSpPr/>
          <p:nvPr/>
        </p:nvSpPr>
        <p:spPr>
          <a:xfrm>
            <a:off x="11963396" y="3176168"/>
            <a:ext cx="4876796" cy="5410203"/>
          </a:xfrm>
          <a:prstGeom prst="rect">
            <a:avLst/>
          </a:prstGeom>
          <a:blipFill>
            <a:blip r:embed="rId4">
              <a:alphaModFix/>
            </a:blip>
            <a:stretch>
              <a:fillRect/>
            </a:stretch>
          </a:blipFill>
          <a:ln w="25402" cap="flat">
            <a:solidFill>
              <a:srgbClr val="1C334E"/>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FFFFFF"/>
              </a:solidFill>
              <a:uFillTx/>
              <a:latin typeface="Calibri"/>
              <a:cs typeface="Arial" pitchFamily="3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C9A49DE-0DE9-426B-B43A-9DF414D695AC}"/>
              </a:ext>
            </a:extLst>
          </p:cNvPr>
          <p:cNvSpPr/>
          <p:nvPr/>
        </p:nvSpPr>
        <p:spPr>
          <a:xfrm>
            <a:off x="-45674" y="-35753"/>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E09C179E-810B-4C0E-83D7-D262230FE524}"/>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F251D714-25A2-4675-85B8-878844156E12}"/>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3FD7E731-50A0-4F7E-BD9A-289BC78C8ABE}"/>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A340002F-209A-46FD-8006-9BC11343C946}"/>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58E6AEA4-2F38-4A55-A7D3-7A35C70B0AE6}"/>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0C0FA085-6294-45DF-AD73-B8B526005163}"/>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5B540662-38F7-411A-8278-AD9B14997012}"/>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595277A8-0A38-42C4-91CF-F36C2125528D}"/>
              </a:ext>
            </a:extLst>
          </p:cNvPr>
          <p:cNvSpPr txBox="1"/>
          <p:nvPr/>
        </p:nvSpPr>
        <p:spPr>
          <a:xfrm>
            <a:off x="2438403" y="5208952"/>
            <a:ext cx="13106396" cy="1156981"/>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19900" b="1" i="0" u="none" strike="noStrike" kern="1200" cap="none" spc="0" baseline="0">
                <a:solidFill>
                  <a:srgbClr val="1A336B"/>
                </a:solidFill>
                <a:uFillTx/>
                <a:latin typeface="Poppins Bold"/>
                <a:cs typeface="Poppins Bold"/>
              </a:rPr>
              <a:t>SEO PLAN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50">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B2EC4AE-A8B0-415A-B4C8-3C7956968F99}"/>
              </a:ext>
            </a:extLst>
          </p:cNvPr>
          <p:cNvSpPr/>
          <p:nvPr/>
        </p:nvSpPr>
        <p:spPr>
          <a:xfrm>
            <a:off x="-45674" y="-35753"/>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FF9F5648-1B4C-43D4-A92D-8E6E5C4C0E1B}"/>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15E314F9-92C4-4AB6-8221-F1A3A525434B}"/>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109BE847-18B0-4B96-9C01-F02D6A15AD6E}"/>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D50FD92D-0D6B-4B01-9078-DA4B1AA8B02C}"/>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FA6BBB47-096A-4416-894C-7FCDFB8E58D2}"/>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B493C455-F154-4661-A2EF-E1977A095BA2}"/>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513D074B-8578-40C3-AC19-527896B3A381}"/>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907C270E-6DE3-4A0C-AE80-5802ADA4C7F4}"/>
              </a:ext>
            </a:extLst>
          </p:cNvPr>
          <p:cNvSpPr txBox="1"/>
          <p:nvPr/>
        </p:nvSpPr>
        <p:spPr>
          <a:xfrm>
            <a:off x="2041791" y="1210583"/>
            <a:ext cx="13106396"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SEO PLAN</a:t>
            </a:r>
          </a:p>
        </p:txBody>
      </p:sp>
      <p:sp>
        <p:nvSpPr>
          <p:cNvPr id="11" name="Rectangle 2">
            <a:extLst>
              <a:ext uri="{FF2B5EF4-FFF2-40B4-BE49-F238E27FC236}">
                <a16:creationId xmlns:a16="http://schemas.microsoft.com/office/drawing/2014/main" id="{2C971E83-4718-4D4D-A0A8-0794C98BB5C9}"/>
              </a:ext>
            </a:extLst>
          </p:cNvPr>
          <p:cNvSpPr/>
          <p:nvPr/>
        </p:nvSpPr>
        <p:spPr>
          <a:xfrm>
            <a:off x="1676396" y="3558131"/>
            <a:ext cx="14401800" cy="1938994"/>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ar-EG" sz="4000" b="0" i="0" u="none" strike="noStrike" kern="1200" cap="none" spc="0" baseline="0">
                <a:solidFill>
                  <a:srgbClr val="000000"/>
                </a:solidFill>
                <a:uFillTx/>
                <a:latin typeface="Berlin Sans FB Demi" pitchFamily="34"/>
                <a:cs typeface="Arial" pitchFamily="34"/>
              </a:rPr>
              <a:t>Increase the visibility of “Abu Jehad Stores” on Google search results when people look for home appliances, furnishings, offers or discounts, or new household products.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E22552F-B1B1-44A6-B922-1E57AEF0A2B2}"/>
              </a:ext>
            </a:extLst>
          </p:cNvPr>
          <p:cNvSpPr/>
          <p:nvPr/>
        </p:nvSpPr>
        <p:spPr>
          <a:xfrm>
            <a:off x="199256" y="-182715"/>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AD6B353B-71D6-449B-8809-62CBF9A25320}"/>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34E6C90D-2E14-4AFC-8CC6-DAD422D6D930}"/>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6008838E-DF98-4C91-9065-82AA473806FF}"/>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7DE96755-4D35-4BB9-B0B8-A295F670B1AE}"/>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B90C6AD6-9681-4885-B298-7CF48585FFAB}"/>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A9DE2878-BB91-4AF1-9B7C-8E61FC25A89D}"/>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FFFA970B-2112-41FA-A97A-DBED9ECE02D6}"/>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6">
            <a:extLst>
              <a:ext uri="{FF2B5EF4-FFF2-40B4-BE49-F238E27FC236}">
                <a16:creationId xmlns:a16="http://schemas.microsoft.com/office/drawing/2014/main" id="{2A67C0AB-FEA7-48C6-AF4F-498F2911813F}"/>
              </a:ext>
            </a:extLst>
          </p:cNvPr>
          <p:cNvSpPr txBox="1"/>
          <p:nvPr/>
        </p:nvSpPr>
        <p:spPr>
          <a:xfrm>
            <a:off x="2085975" y="641917"/>
            <a:ext cx="14108908" cy="120033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002060"/>
                </a:solidFill>
                <a:uFillTx/>
                <a:latin typeface="Calibri"/>
                <a:ea typeface="Calibri"/>
                <a:cs typeface="Calibri"/>
              </a:rPr>
              <a:t>Boost Our Online Presence</a:t>
            </a:r>
          </a:p>
        </p:txBody>
      </p:sp>
      <p:sp>
        <p:nvSpPr>
          <p:cNvPr id="11" name="TextBox 8">
            <a:extLst>
              <a:ext uri="{FF2B5EF4-FFF2-40B4-BE49-F238E27FC236}">
                <a16:creationId xmlns:a16="http://schemas.microsoft.com/office/drawing/2014/main" id="{30061056-58C9-4C3D-85B9-AABFFF6B5FE9}"/>
              </a:ext>
            </a:extLst>
          </p:cNvPr>
          <p:cNvSpPr txBox="1"/>
          <p:nvPr/>
        </p:nvSpPr>
        <p:spPr>
          <a:xfrm>
            <a:off x="800100" y="2808515"/>
            <a:ext cx="6090553"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C00000"/>
                </a:solidFill>
                <a:uFillTx/>
                <a:latin typeface="Calibri"/>
                <a:ea typeface="Calibri"/>
                <a:cs typeface="Calibri"/>
              </a:rPr>
              <a:t>We aim to :</a:t>
            </a:r>
          </a:p>
        </p:txBody>
      </p:sp>
      <p:sp>
        <p:nvSpPr>
          <p:cNvPr id="12" name="TextBox 10">
            <a:extLst>
              <a:ext uri="{FF2B5EF4-FFF2-40B4-BE49-F238E27FC236}">
                <a16:creationId xmlns:a16="http://schemas.microsoft.com/office/drawing/2014/main" id="{00EBEED0-C3A8-4DFC-B3E9-78DA11AC20DE}"/>
              </a:ext>
            </a:extLst>
          </p:cNvPr>
          <p:cNvSpPr txBox="1"/>
          <p:nvPr/>
        </p:nvSpPr>
        <p:spPr>
          <a:xfrm>
            <a:off x="1534884" y="4474031"/>
            <a:ext cx="13226137" cy="4832091"/>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20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Appear on Google when people search for home tools</a:t>
            </a:r>
          </a:p>
          <a:p>
            <a:pPr marL="285750" marR="0" lvl="0" indent="-285750" algn="l" defTabSz="914400" rtl="0" fontAlgn="auto" hangingPunct="1">
              <a:lnSpc>
                <a:spcPct val="20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Attract more customers without paid ads</a:t>
            </a:r>
          </a:p>
          <a:p>
            <a:pPr marL="285750" marR="0" lvl="0" indent="-285750" algn="l" defTabSz="914400" rtl="0" fontAlgn="auto" hangingPunct="1">
              <a:lnSpc>
                <a:spcPct val="20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Increase brand visibility locally and online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400" b="0" i="0" u="none" strike="noStrike" kern="1200" cap="none" spc="0" baseline="0">
              <a:solidFill>
                <a:srgbClr val="000000"/>
              </a:solidFill>
              <a:uFillTx/>
              <a:latin typeface="Calibri"/>
              <a:ea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CA648CC-2D65-4D7A-B2EC-55CDC0F76E36}"/>
              </a:ext>
            </a:extLst>
          </p:cNvPr>
          <p:cNvSpPr/>
          <p:nvPr/>
        </p:nvSpPr>
        <p:spPr>
          <a:xfrm>
            <a:off x="199256" y="-182715"/>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3C0DCAD3-C807-48A8-A963-1A87FC69545E}"/>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B20AF619-008C-4BB2-B060-9726F5E76FDF}"/>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F0E32C22-8387-4270-95CF-F16A75BCC8F4}"/>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B99A54A1-4AB1-4FB3-9AB6-5D351E9C7388}"/>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022E2007-C655-40D6-A6E0-994A29614ACF}"/>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19C2E5A2-916A-46A2-8DD7-DAB7262E33CB}"/>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E8BF9309-5CFE-4FE7-8D3A-92B5767130AA}"/>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6">
            <a:extLst>
              <a:ext uri="{FF2B5EF4-FFF2-40B4-BE49-F238E27FC236}">
                <a16:creationId xmlns:a16="http://schemas.microsoft.com/office/drawing/2014/main" id="{EF30009F-7732-4C0A-9625-DFEEA6339265}"/>
              </a:ext>
            </a:extLst>
          </p:cNvPr>
          <p:cNvSpPr txBox="1"/>
          <p:nvPr/>
        </p:nvSpPr>
        <p:spPr>
          <a:xfrm>
            <a:off x="2085975" y="641917"/>
            <a:ext cx="14108908" cy="120033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002060"/>
                </a:solidFill>
                <a:uFillTx/>
                <a:latin typeface="Calibri"/>
                <a:ea typeface="Calibri"/>
                <a:cs typeface="Calibri"/>
              </a:rPr>
              <a:t>Keywords Strategy</a:t>
            </a:r>
            <a:endParaRPr lang="en-US" sz="1800" b="0" i="0" u="none" strike="noStrike" kern="1200" cap="none" spc="0" baseline="0">
              <a:solidFill>
                <a:srgbClr val="000000"/>
              </a:solidFill>
              <a:uFillTx/>
              <a:latin typeface="Calibri"/>
            </a:endParaRPr>
          </a:p>
        </p:txBody>
      </p:sp>
      <p:sp>
        <p:nvSpPr>
          <p:cNvPr id="11" name="TextBox 8">
            <a:extLst>
              <a:ext uri="{FF2B5EF4-FFF2-40B4-BE49-F238E27FC236}">
                <a16:creationId xmlns:a16="http://schemas.microsoft.com/office/drawing/2014/main" id="{CC0E95D5-7A17-4481-8367-23F6929BDAAA}"/>
              </a:ext>
            </a:extLst>
          </p:cNvPr>
          <p:cNvSpPr txBox="1"/>
          <p:nvPr/>
        </p:nvSpPr>
        <p:spPr>
          <a:xfrm>
            <a:off x="800100" y="2808515"/>
            <a:ext cx="6090553"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C00000"/>
                </a:solidFill>
                <a:uFillTx/>
                <a:latin typeface="Calibri"/>
                <a:ea typeface="Calibri"/>
                <a:cs typeface="Calibri"/>
              </a:rPr>
              <a:t>We aim to :</a:t>
            </a:r>
          </a:p>
        </p:txBody>
      </p:sp>
      <p:sp>
        <p:nvSpPr>
          <p:cNvPr id="12" name="TextBox 10">
            <a:extLst>
              <a:ext uri="{FF2B5EF4-FFF2-40B4-BE49-F238E27FC236}">
                <a16:creationId xmlns:a16="http://schemas.microsoft.com/office/drawing/2014/main" id="{695A39EA-132B-477C-AAE1-AE74500C0FA5}"/>
              </a:ext>
            </a:extLst>
          </p:cNvPr>
          <p:cNvSpPr txBox="1"/>
          <p:nvPr/>
        </p:nvSpPr>
        <p:spPr>
          <a:xfrm>
            <a:off x="996046" y="3494315"/>
            <a:ext cx="16214268" cy="8281949"/>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Target terms like “kitchen tools,” “home gadgets”</a:t>
            </a: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Use keywords in titles, product descriptions, and meta tags</a:t>
            </a:r>
            <a:endParaRPr lang="en-US" sz="1800" b="0" i="0" u="none" strike="noStrike" kern="1200" cap="none" spc="0" baseline="0">
              <a:solidFill>
                <a:srgbClr val="000000"/>
              </a:solidFill>
              <a:uFillTx/>
              <a:latin typeface="Calibri"/>
              <a:ea typeface="Calibri"/>
              <a:cs typeface="Calibri"/>
            </a:endParaRP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Focus on specific long-tail keywords to reach buyers effectively</a:t>
            </a:r>
            <a:endParaRPr lang="en-US" sz="1800" b="0" i="0" u="none" strike="noStrike" kern="1200" cap="none" spc="0" baseline="0">
              <a:solidFill>
                <a:srgbClr val="000000"/>
              </a:solidFill>
              <a:uFillTx/>
              <a:latin typeface="Calibri"/>
              <a:ea typeface="Calibri"/>
              <a:cs typeface="Calibri"/>
            </a:endParaRP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endParaRPr lang="en-US" sz="4400" b="1" i="0" u="none" strike="noStrike" kern="1200" cap="none" spc="0" baseline="0">
              <a:solidFill>
                <a:srgbClr val="000000"/>
              </a:solidFill>
              <a:uFillTx/>
              <a:latin typeface="Calibri"/>
              <a:ea typeface="Calibri"/>
              <a:cs typeface="Calibri"/>
            </a:endParaRPr>
          </a:p>
          <a:p>
            <a:pPr marL="0" marR="0" lvl="0" indent="0" algn="l" defTabSz="914400" rtl="0" fontAlgn="auto" hangingPunct="1">
              <a:lnSpc>
                <a:spcPct val="250000"/>
              </a:lnSpc>
              <a:spcBef>
                <a:spcPts val="0"/>
              </a:spcBef>
              <a:spcAft>
                <a:spcPts val="0"/>
              </a:spcAft>
              <a:buNone/>
              <a:tabLst/>
              <a:defRPr sz="1800" b="0" i="0" u="none" strike="noStrike" kern="0" cap="none" spc="0" baseline="0">
                <a:solidFill>
                  <a:srgbClr val="000000"/>
                </a:solidFill>
                <a:uFillTx/>
              </a:defRPr>
            </a:pPr>
            <a:endParaRPr lang="en-US" sz="4400" b="0" i="0" u="none" strike="noStrike" kern="1200" cap="none" spc="0" baseline="0">
              <a:solidFill>
                <a:srgbClr val="000000"/>
              </a:solidFill>
              <a:uFillTx/>
              <a:latin typeface="Calibri"/>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7CEDE5A-B6DD-4608-AF72-BF39AA05924B}"/>
              </a:ext>
            </a:extLst>
          </p:cNvPr>
          <p:cNvSpPr/>
          <p:nvPr/>
        </p:nvSpPr>
        <p:spPr>
          <a:xfrm>
            <a:off x="-45674" y="-46506"/>
            <a:ext cx="18288000" cy="1065179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 name="Freeform 3">
            <a:extLst>
              <a:ext uri="{FF2B5EF4-FFF2-40B4-BE49-F238E27FC236}">
                <a16:creationId xmlns:a16="http://schemas.microsoft.com/office/drawing/2014/main" id="{28235588-0511-4CF0-8C6B-9E5C7D6E0E12}"/>
              </a:ext>
            </a:extLst>
          </p:cNvPr>
          <p:cNvSpPr/>
          <p:nvPr/>
        </p:nvSpPr>
        <p:spPr>
          <a:xfrm rot="3975513">
            <a:off x="11648867" y="3537635"/>
            <a:ext cx="12251634" cy="12140251"/>
          </a:xfrm>
          <a:custGeom>
            <a:avLst/>
            <a:gdLst>
              <a:gd name="f0" fmla="val w"/>
              <a:gd name="f1" fmla="val h"/>
              <a:gd name="f2" fmla="val 0"/>
              <a:gd name="f3" fmla="val 12251630"/>
              <a:gd name="f4" fmla="val 12140252"/>
              <a:gd name="f5" fmla="*/ f0 1 12251630"/>
              <a:gd name="f6" fmla="*/ f1 1 12140252"/>
              <a:gd name="f7" fmla="val f2"/>
              <a:gd name="f8" fmla="val f3"/>
              <a:gd name="f9" fmla="val f4"/>
              <a:gd name="f10" fmla="+- f9 0 f7"/>
              <a:gd name="f11" fmla="+- f8 0 f7"/>
              <a:gd name="f12" fmla="*/ f11 1 12251630"/>
              <a:gd name="f13" fmla="*/ f10 1 12140252"/>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2251630" h="12140252">
                <a:moveTo>
                  <a:pt x="f2" y="f2"/>
                </a:moveTo>
                <a:lnTo>
                  <a:pt x="f3" y="f2"/>
                </a:lnTo>
                <a:lnTo>
                  <a:pt x="f3" y="f4"/>
                </a:lnTo>
                <a:lnTo>
                  <a:pt x="f2" y="f4"/>
                </a:lnTo>
                <a:lnTo>
                  <a:pt x="f2" y="f2"/>
                </a:lnTo>
                <a:close/>
              </a:path>
            </a:pathLst>
          </a:custGeom>
          <a:blipFill>
            <a:blip r:embed="rId3">
              <a:alphaModFix amt="65999"/>
              <a:extLst>
                <a:ext uri="{96DAC541-7B7A-43D3-8B79-37D633B846F1}">
                  <asvg:svgBlip xmlns:asvg="http://schemas.microsoft.com/office/drawing/2016/SVG/main" r:embed="rId4"/>
                </a:ext>
              </a:extLst>
            </a:blip>
            <a:stretch>
              <a:fillRect/>
            </a:stretch>
          </a:blipFill>
          <a:ln cap="flat">
            <a:noFill/>
            <a:prstDash val="solid"/>
          </a:ln>
        </p:spPr>
        <p:txBody>
          <a:bodyPr lIns="0" tIns="0" rIns="0" bIns="0"/>
          <a:lstStyle/>
          <a:p>
            <a:endParaRPr lang="en-US"/>
          </a:p>
        </p:txBody>
      </p:sp>
      <p:sp>
        <p:nvSpPr>
          <p:cNvPr id="4" name="Freeform 4">
            <a:extLst>
              <a:ext uri="{FF2B5EF4-FFF2-40B4-BE49-F238E27FC236}">
                <a16:creationId xmlns:a16="http://schemas.microsoft.com/office/drawing/2014/main" id="{363793A1-3445-4194-95C1-B9776A4955D0}"/>
              </a:ext>
            </a:extLst>
          </p:cNvPr>
          <p:cNvSpPr/>
          <p:nvPr/>
        </p:nvSpPr>
        <p:spPr>
          <a:xfrm>
            <a:off x="11058278" y="4686601"/>
            <a:ext cx="8776219" cy="5058296"/>
          </a:xfrm>
          <a:custGeom>
            <a:avLst/>
            <a:gdLst>
              <a:gd name="f0" fmla="val w"/>
              <a:gd name="f1" fmla="val h"/>
              <a:gd name="f2" fmla="val 0"/>
              <a:gd name="f3" fmla="val 8776222"/>
              <a:gd name="f4" fmla="val 5058295"/>
              <a:gd name="f5" fmla="val 8776221"/>
              <a:gd name="f6" fmla="*/ f0 1 8776222"/>
              <a:gd name="f7" fmla="*/ f1 1 5058295"/>
              <a:gd name="f8" fmla="val f2"/>
              <a:gd name="f9" fmla="val f3"/>
              <a:gd name="f10" fmla="val f4"/>
              <a:gd name="f11" fmla="+- f10 0 f8"/>
              <a:gd name="f12" fmla="+- f9 0 f8"/>
              <a:gd name="f13" fmla="*/ f12 1 8776222"/>
              <a:gd name="f14" fmla="*/ f11 1 5058295"/>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8776222" h="5058295">
                <a:moveTo>
                  <a:pt x="f2" y="f2"/>
                </a:moveTo>
                <a:lnTo>
                  <a:pt x="f5" y="f2"/>
                </a:lnTo>
                <a:lnTo>
                  <a:pt x="f5" y="f4"/>
                </a:lnTo>
                <a:lnTo>
                  <a:pt x="f2" y="f4"/>
                </a:lnTo>
                <a:lnTo>
                  <a:pt x="f2" y="f2"/>
                </a:lnTo>
                <a:close/>
              </a:path>
            </a:pathLst>
          </a:custGeom>
          <a:blipFill>
            <a:blip r:embed="rId5">
              <a:alphaModFix/>
              <a:extLst>
                <a:ext uri="{96DAC541-7B7A-43D3-8B79-37D633B846F1}">
                  <asvg:svgBlip xmlns:asvg="http://schemas.microsoft.com/office/drawing/2016/SVG/main" r:embed="rId6"/>
                </a:ext>
              </a:extLst>
            </a:blip>
            <a:stretch>
              <a:fillRect/>
            </a:stretch>
          </a:blipFill>
          <a:ln cap="flat">
            <a:noFill/>
            <a:prstDash val="solid"/>
          </a:ln>
        </p:spPr>
        <p:txBody>
          <a:bodyPr lIns="0" tIns="0" rIns="0" bIns="0"/>
          <a:lstStyle/>
          <a:p>
            <a:endParaRPr lang="en-US"/>
          </a:p>
        </p:txBody>
      </p:sp>
      <p:grpSp>
        <p:nvGrpSpPr>
          <p:cNvPr id="5" name="Group 5">
            <a:extLst>
              <a:ext uri="{FF2B5EF4-FFF2-40B4-BE49-F238E27FC236}">
                <a16:creationId xmlns:a16="http://schemas.microsoft.com/office/drawing/2014/main" id="{79FCBF93-A6A4-4660-A923-1C25806701B6}"/>
              </a:ext>
            </a:extLst>
          </p:cNvPr>
          <p:cNvGrpSpPr/>
          <p:nvPr/>
        </p:nvGrpSpPr>
        <p:grpSpPr>
          <a:xfrm>
            <a:off x="320862" y="-825264"/>
            <a:ext cx="17646274" cy="1339614"/>
            <a:chOff x="320862" y="-825264"/>
            <a:chExt cx="17646274" cy="1339614"/>
          </a:xfrm>
        </p:grpSpPr>
        <p:sp>
          <p:nvSpPr>
            <p:cNvPr id="6" name="Freeform 6">
              <a:extLst>
                <a:ext uri="{FF2B5EF4-FFF2-40B4-BE49-F238E27FC236}">
                  <a16:creationId xmlns:a16="http://schemas.microsoft.com/office/drawing/2014/main" id="{7A1CA75C-37E8-48BB-B8E5-C99B748AA0DC}"/>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7" name="TextBox 7">
              <a:extLst>
                <a:ext uri="{FF2B5EF4-FFF2-40B4-BE49-F238E27FC236}">
                  <a16:creationId xmlns:a16="http://schemas.microsoft.com/office/drawing/2014/main" id="{9FFCBC51-C207-4D6C-8D1B-46116B673A28}"/>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8" name="Group 8">
            <a:extLst>
              <a:ext uri="{FF2B5EF4-FFF2-40B4-BE49-F238E27FC236}">
                <a16:creationId xmlns:a16="http://schemas.microsoft.com/office/drawing/2014/main" id="{645E6323-D31A-4ECE-8C89-90D5CF3EEFEF}"/>
              </a:ext>
            </a:extLst>
          </p:cNvPr>
          <p:cNvGrpSpPr/>
          <p:nvPr/>
        </p:nvGrpSpPr>
        <p:grpSpPr>
          <a:xfrm>
            <a:off x="762609" y="2562761"/>
            <a:ext cx="4005538" cy="1036509"/>
            <a:chOff x="762609" y="2562761"/>
            <a:chExt cx="4005538" cy="1036509"/>
          </a:xfrm>
        </p:grpSpPr>
        <p:sp>
          <p:nvSpPr>
            <p:cNvPr id="9" name="Freeform 9">
              <a:extLst>
                <a:ext uri="{FF2B5EF4-FFF2-40B4-BE49-F238E27FC236}">
                  <a16:creationId xmlns:a16="http://schemas.microsoft.com/office/drawing/2014/main" id="{9AC56309-1C35-41C4-8500-2E63CABCE9B8}"/>
                </a:ext>
              </a:extLst>
            </p:cNvPr>
            <p:cNvSpPr/>
            <p:nvPr/>
          </p:nvSpPr>
          <p:spPr>
            <a:xfrm>
              <a:off x="762609" y="2815529"/>
              <a:ext cx="4005538" cy="783741"/>
            </a:xfrm>
            <a:custGeom>
              <a:avLst/>
              <a:gdLst>
                <a:gd name="f0" fmla="val w"/>
                <a:gd name="f1" fmla="val h"/>
                <a:gd name="f2" fmla="val 0"/>
                <a:gd name="f3" fmla="val 690899"/>
                <a:gd name="f4" fmla="val 177202"/>
                <a:gd name="f5" fmla="val 62489"/>
                <a:gd name="f6" fmla="val 628410"/>
                <a:gd name="f7" fmla="val 662921"/>
                <a:gd name="f8" fmla="val 27977"/>
                <a:gd name="f9" fmla="val 114712"/>
                <a:gd name="f10" fmla="val 149224"/>
                <a:gd name="f11" fmla="*/ f0 1 690899"/>
                <a:gd name="f12" fmla="*/ f1 1 177202"/>
                <a:gd name="f13" fmla="val f2"/>
                <a:gd name="f14" fmla="val f3"/>
                <a:gd name="f15" fmla="val f4"/>
                <a:gd name="f16" fmla="+- f15 0 f13"/>
                <a:gd name="f17" fmla="+- f14 0 f13"/>
                <a:gd name="f18" fmla="*/ f17 1 690899"/>
                <a:gd name="f19" fmla="*/ f16 1 177202"/>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690899" h="177202">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FFA319"/>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10">
              <a:extLst>
                <a:ext uri="{FF2B5EF4-FFF2-40B4-BE49-F238E27FC236}">
                  <a16:creationId xmlns:a16="http://schemas.microsoft.com/office/drawing/2014/main" id="{2DB6C0A7-3A89-4856-B487-82B5364024EE}"/>
                </a:ext>
              </a:extLst>
            </p:cNvPr>
            <p:cNvSpPr txBox="1"/>
            <p:nvPr/>
          </p:nvSpPr>
          <p:spPr>
            <a:xfrm>
              <a:off x="762609" y="2562761"/>
              <a:ext cx="4005538" cy="103649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1" name="Group 20">
            <a:extLst>
              <a:ext uri="{FF2B5EF4-FFF2-40B4-BE49-F238E27FC236}">
                <a16:creationId xmlns:a16="http://schemas.microsoft.com/office/drawing/2014/main" id="{DCB41D8C-5566-499F-8FED-470A88680171}"/>
              </a:ext>
            </a:extLst>
          </p:cNvPr>
          <p:cNvGrpSpPr/>
          <p:nvPr/>
        </p:nvGrpSpPr>
        <p:grpSpPr>
          <a:xfrm>
            <a:off x="-1534198" y="9451640"/>
            <a:ext cx="21265048" cy="1349709"/>
            <a:chOff x="-1534198" y="9451640"/>
            <a:chExt cx="21265048" cy="1349709"/>
          </a:xfrm>
        </p:grpSpPr>
        <p:sp>
          <p:nvSpPr>
            <p:cNvPr id="12" name="Freeform 21">
              <a:extLst>
                <a:ext uri="{FF2B5EF4-FFF2-40B4-BE49-F238E27FC236}">
                  <a16:creationId xmlns:a16="http://schemas.microsoft.com/office/drawing/2014/main" id="{B07641C9-2E0D-4C44-B0A3-394137B99FEB}"/>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3" name="TextBox 22">
              <a:extLst>
                <a:ext uri="{FF2B5EF4-FFF2-40B4-BE49-F238E27FC236}">
                  <a16:creationId xmlns:a16="http://schemas.microsoft.com/office/drawing/2014/main" id="{C3EF73DC-4D65-4C7B-B676-0F4224726CFF}"/>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4" name="TextBox 23">
            <a:extLst>
              <a:ext uri="{FF2B5EF4-FFF2-40B4-BE49-F238E27FC236}">
                <a16:creationId xmlns:a16="http://schemas.microsoft.com/office/drawing/2014/main" id="{EF8DFE6E-55AD-4257-8F3B-1864B129E48B}"/>
              </a:ext>
            </a:extLst>
          </p:cNvPr>
          <p:cNvSpPr txBox="1"/>
          <p:nvPr/>
        </p:nvSpPr>
        <p:spPr>
          <a:xfrm>
            <a:off x="2291111" y="1283214"/>
            <a:ext cx="8974360" cy="110172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ts val="8640"/>
              </a:lnSpc>
              <a:spcBef>
                <a:spcPts val="0"/>
              </a:spcBef>
              <a:spcAft>
                <a:spcPts val="0"/>
              </a:spcAft>
              <a:buNone/>
              <a:tabLst/>
              <a:defRPr sz="1800" b="0" i="0" u="none" strike="noStrike" kern="0" cap="none" spc="0" baseline="0">
                <a:solidFill>
                  <a:srgbClr val="000000"/>
                </a:solidFill>
                <a:uFillTx/>
              </a:defRPr>
            </a:pPr>
            <a:r>
              <a:rPr lang="en-US" sz="7200" b="0" i="0" u="none" strike="noStrike" kern="1200" cap="none" spc="0" baseline="0">
                <a:solidFill>
                  <a:srgbClr val="1A336B"/>
                </a:solidFill>
                <a:uFillTx/>
                <a:latin typeface="Lilita One"/>
                <a:ea typeface="Lilita One"/>
                <a:cs typeface="Lilita One"/>
              </a:rPr>
              <a:t>CONTENT</a:t>
            </a:r>
          </a:p>
        </p:txBody>
      </p:sp>
      <p:sp>
        <p:nvSpPr>
          <p:cNvPr id="15" name="Freeform 25">
            <a:extLst>
              <a:ext uri="{FF2B5EF4-FFF2-40B4-BE49-F238E27FC236}">
                <a16:creationId xmlns:a16="http://schemas.microsoft.com/office/drawing/2014/main" id="{173E26AF-B704-48BB-B840-FD3392A80BA2}"/>
              </a:ext>
            </a:extLst>
          </p:cNvPr>
          <p:cNvSpPr/>
          <p:nvPr/>
        </p:nvSpPr>
        <p:spPr>
          <a:xfrm>
            <a:off x="6097822" y="1010649"/>
            <a:ext cx="1512874" cy="1485333"/>
          </a:xfrm>
          <a:custGeom>
            <a:avLst/>
            <a:gdLst>
              <a:gd name="f0" fmla="val w"/>
              <a:gd name="f1" fmla="val h"/>
              <a:gd name="f2" fmla="val 0"/>
              <a:gd name="f3" fmla="val 2039162"/>
              <a:gd name="f4" fmla="val 2039161"/>
              <a:gd name="f5" fmla="*/ f0 1 2039162"/>
              <a:gd name="f6" fmla="*/ f1 1 2039162"/>
              <a:gd name="f7" fmla="val f2"/>
              <a:gd name="f8" fmla="val f3"/>
              <a:gd name="f9" fmla="+- f8 0 f7"/>
              <a:gd name="f10" fmla="*/ f9 1 2039162"/>
              <a:gd name="f11" fmla="*/ f7 1 f10"/>
              <a:gd name="f12" fmla="*/ f8 1 f10"/>
              <a:gd name="f13" fmla="*/ f11 f5 1"/>
              <a:gd name="f14" fmla="*/ f12 f5 1"/>
              <a:gd name="f15" fmla="*/ f12 f6 1"/>
              <a:gd name="f16" fmla="*/ f11 f6 1"/>
            </a:gdLst>
            <a:ahLst/>
            <a:cxnLst>
              <a:cxn ang="3cd4">
                <a:pos x="hc" y="t"/>
              </a:cxn>
              <a:cxn ang="0">
                <a:pos x="r" y="vc"/>
              </a:cxn>
              <a:cxn ang="cd4">
                <a:pos x="hc" y="b"/>
              </a:cxn>
              <a:cxn ang="cd2">
                <a:pos x="l" y="vc"/>
              </a:cxn>
            </a:cxnLst>
            <a:rect l="f13" t="f16" r="f14" b="f15"/>
            <a:pathLst>
              <a:path w="2039162" h="2039162">
                <a:moveTo>
                  <a:pt x="f2" y="f2"/>
                </a:moveTo>
                <a:lnTo>
                  <a:pt x="f4" y="f2"/>
                </a:lnTo>
                <a:lnTo>
                  <a:pt x="f4" y="f3"/>
                </a:lnTo>
                <a:lnTo>
                  <a:pt x="f2" y="f3"/>
                </a:lnTo>
                <a:lnTo>
                  <a:pt x="f2" y="f2"/>
                </a:lnTo>
                <a:close/>
              </a:path>
            </a:pathLst>
          </a:custGeom>
          <a:blipFill>
            <a:blip r:embed="rId7">
              <a:alphaModFix/>
              <a:extLst>
                <a:ext uri="{96DAC541-7B7A-43D3-8B79-37D633B846F1}">
                  <asvg:svgBlip xmlns:asvg="http://schemas.microsoft.com/office/drawing/2016/SVG/main" r:embed="rId8"/>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6" name="TextBox 29">
            <a:extLst>
              <a:ext uri="{FF2B5EF4-FFF2-40B4-BE49-F238E27FC236}">
                <a16:creationId xmlns:a16="http://schemas.microsoft.com/office/drawing/2014/main" id="{BB5621E9-3C14-46B9-8DD5-51B62D3A94AE}"/>
              </a:ext>
            </a:extLst>
          </p:cNvPr>
          <p:cNvSpPr txBox="1"/>
          <p:nvPr/>
        </p:nvSpPr>
        <p:spPr>
          <a:xfrm>
            <a:off x="868972" y="2892393"/>
            <a:ext cx="3930219" cy="589906"/>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4000" b="1" i="0" u="none" strike="noStrike" kern="1200" cap="none" spc="0" baseline="0">
                <a:solidFill>
                  <a:srgbClr val="1A336B"/>
                </a:solidFill>
                <a:uFillTx/>
                <a:latin typeface="Poppins Bold"/>
                <a:ea typeface="Poppins Bold"/>
                <a:cs typeface="Poppins Bold"/>
              </a:rPr>
              <a:t>Introduction</a:t>
            </a:r>
            <a:r>
              <a:rPr lang="en-US" sz="3300" b="1" i="0" u="none" strike="noStrike" kern="1200" cap="none" spc="0" baseline="0">
                <a:solidFill>
                  <a:srgbClr val="1A336B"/>
                </a:solidFill>
                <a:uFillTx/>
                <a:latin typeface="Poppins Bold"/>
                <a:ea typeface="Poppins Bold"/>
                <a:cs typeface="Poppins Bold"/>
              </a:rPr>
              <a:t> </a:t>
            </a:r>
          </a:p>
        </p:txBody>
      </p:sp>
      <p:grpSp>
        <p:nvGrpSpPr>
          <p:cNvPr id="17" name="Group 8">
            <a:extLst>
              <a:ext uri="{FF2B5EF4-FFF2-40B4-BE49-F238E27FC236}">
                <a16:creationId xmlns:a16="http://schemas.microsoft.com/office/drawing/2014/main" id="{2E63E6B6-614E-438E-88A1-1860FF7D678F}"/>
              </a:ext>
            </a:extLst>
          </p:cNvPr>
          <p:cNvGrpSpPr/>
          <p:nvPr/>
        </p:nvGrpSpPr>
        <p:grpSpPr>
          <a:xfrm>
            <a:off x="4868110" y="2547445"/>
            <a:ext cx="3840653" cy="1036508"/>
            <a:chOff x="4868110" y="2547445"/>
            <a:chExt cx="3840653" cy="1036508"/>
          </a:xfrm>
        </p:grpSpPr>
        <p:sp>
          <p:nvSpPr>
            <p:cNvPr id="18" name="Freeform 9">
              <a:extLst>
                <a:ext uri="{FF2B5EF4-FFF2-40B4-BE49-F238E27FC236}">
                  <a16:creationId xmlns:a16="http://schemas.microsoft.com/office/drawing/2014/main" id="{023256A2-0AC9-4ED0-B438-9BAA8776423B}"/>
                </a:ext>
              </a:extLst>
            </p:cNvPr>
            <p:cNvSpPr/>
            <p:nvPr/>
          </p:nvSpPr>
          <p:spPr>
            <a:xfrm>
              <a:off x="4868110" y="2800212"/>
              <a:ext cx="3840653" cy="783741"/>
            </a:xfrm>
            <a:custGeom>
              <a:avLst/>
              <a:gdLst>
                <a:gd name="f0" fmla="val w"/>
                <a:gd name="f1" fmla="val h"/>
                <a:gd name="f2" fmla="val 0"/>
                <a:gd name="f3" fmla="val 690899"/>
                <a:gd name="f4" fmla="val 177202"/>
                <a:gd name="f5" fmla="val 62489"/>
                <a:gd name="f6" fmla="val 628410"/>
                <a:gd name="f7" fmla="val 662921"/>
                <a:gd name="f8" fmla="val 27977"/>
                <a:gd name="f9" fmla="val 114712"/>
                <a:gd name="f10" fmla="val 149224"/>
                <a:gd name="f11" fmla="*/ f0 1 690899"/>
                <a:gd name="f12" fmla="*/ f1 1 177202"/>
                <a:gd name="f13" fmla="val f2"/>
                <a:gd name="f14" fmla="val f3"/>
                <a:gd name="f15" fmla="val f4"/>
                <a:gd name="f16" fmla="+- f15 0 f13"/>
                <a:gd name="f17" fmla="+- f14 0 f13"/>
                <a:gd name="f18" fmla="*/ f17 1 690899"/>
                <a:gd name="f19" fmla="*/ f16 1 177202"/>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690899" h="177202">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FFA319"/>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9" name="TextBox 10">
              <a:extLst>
                <a:ext uri="{FF2B5EF4-FFF2-40B4-BE49-F238E27FC236}">
                  <a16:creationId xmlns:a16="http://schemas.microsoft.com/office/drawing/2014/main" id="{E26A8728-5051-4F09-A15B-BEBD9F7CF095}"/>
                </a:ext>
              </a:extLst>
            </p:cNvPr>
            <p:cNvSpPr txBox="1"/>
            <p:nvPr/>
          </p:nvSpPr>
          <p:spPr>
            <a:xfrm>
              <a:off x="4868110" y="2547445"/>
              <a:ext cx="3840653" cy="103649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0" name="TextBox 29">
            <a:extLst>
              <a:ext uri="{FF2B5EF4-FFF2-40B4-BE49-F238E27FC236}">
                <a16:creationId xmlns:a16="http://schemas.microsoft.com/office/drawing/2014/main" id="{6FCEA29F-45AA-441A-AFE5-6758BB69E1BD}"/>
              </a:ext>
            </a:extLst>
          </p:cNvPr>
          <p:cNvSpPr txBox="1"/>
          <p:nvPr/>
        </p:nvSpPr>
        <p:spPr>
          <a:xfrm>
            <a:off x="4823322" y="2915637"/>
            <a:ext cx="3930219" cy="58293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3300" b="1" i="0" u="none" strike="noStrike" kern="1200" cap="none" spc="0" baseline="0">
                <a:solidFill>
                  <a:srgbClr val="1A336B"/>
                </a:solidFill>
                <a:uFillTx/>
                <a:latin typeface="Poppins Bold"/>
                <a:ea typeface="Poppins Bold"/>
                <a:cs typeface="Poppins Bold"/>
              </a:rPr>
              <a:t>Objectives SMART</a:t>
            </a:r>
          </a:p>
        </p:txBody>
      </p:sp>
      <p:grpSp>
        <p:nvGrpSpPr>
          <p:cNvPr id="21" name="Group 8">
            <a:extLst>
              <a:ext uri="{FF2B5EF4-FFF2-40B4-BE49-F238E27FC236}">
                <a16:creationId xmlns:a16="http://schemas.microsoft.com/office/drawing/2014/main" id="{29F4BE51-CB4A-453F-B8C5-8584A076930E}"/>
              </a:ext>
            </a:extLst>
          </p:cNvPr>
          <p:cNvGrpSpPr/>
          <p:nvPr/>
        </p:nvGrpSpPr>
        <p:grpSpPr>
          <a:xfrm>
            <a:off x="913750" y="4025170"/>
            <a:ext cx="3840653" cy="1036499"/>
            <a:chOff x="913750" y="4025170"/>
            <a:chExt cx="3840653" cy="1036499"/>
          </a:xfrm>
        </p:grpSpPr>
        <p:sp>
          <p:nvSpPr>
            <p:cNvPr id="22" name="Freeform 9">
              <a:extLst>
                <a:ext uri="{FF2B5EF4-FFF2-40B4-BE49-F238E27FC236}">
                  <a16:creationId xmlns:a16="http://schemas.microsoft.com/office/drawing/2014/main" id="{A9680F2A-FD75-444B-91B7-06FF4DA356D0}"/>
                </a:ext>
              </a:extLst>
            </p:cNvPr>
            <p:cNvSpPr/>
            <p:nvPr/>
          </p:nvSpPr>
          <p:spPr>
            <a:xfrm>
              <a:off x="913750" y="4277928"/>
              <a:ext cx="3840653" cy="783741"/>
            </a:xfrm>
            <a:custGeom>
              <a:avLst/>
              <a:gdLst>
                <a:gd name="f0" fmla="val w"/>
                <a:gd name="f1" fmla="val h"/>
                <a:gd name="f2" fmla="val 0"/>
                <a:gd name="f3" fmla="val 690899"/>
                <a:gd name="f4" fmla="val 177202"/>
                <a:gd name="f5" fmla="val 62489"/>
                <a:gd name="f6" fmla="val 628410"/>
                <a:gd name="f7" fmla="val 662921"/>
                <a:gd name="f8" fmla="val 27977"/>
                <a:gd name="f9" fmla="val 114712"/>
                <a:gd name="f10" fmla="val 149224"/>
                <a:gd name="f11" fmla="*/ f0 1 690899"/>
                <a:gd name="f12" fmla="*/ f1 1 177202"/>
                <a:gd name="f13" fmla="val f2"/>
                <a:gd name="f14" fmla="val f3"/>
                <a:gd name="f15" fmla="val f4"/>
                <a:gd name="f16" fmla="+- f15 0 f13"/>
                <a:gd name="f17" fmla="+- f14 0 f13"/>
                <a:gd name="f18" fmla="*/ f17 1 690899"/>
                <a:gd name="f19" fmla="*/ f16 1 177202"/>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690899" h="177202">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FFA319"/>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3" name="TextBox 10">
              <a:extLst>
                <a:ext uri="{FF2B5EF4-FFF2-40B4-BE49-F238E27FC236}">
                  <a16:creationId xmlns:a16="http://schemas.microsoft.com/office/drawing/2014/main" id="{C83DA1B4-258F-4B96-8A79-68A93F95DFE8}"/>
                </a:ext>
              </a:extLst>
            </p:cNvPr>
            <p:cNvSpPr txBox="1"/>
            <p:nvPr/>
          </p:nvSpPr>
          <p:spPr>
            <a:xfrm>
              <a:off x="913750" y="4025170"/>
              <a:ext cx="3840653" cy="103649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4" name="TextBox 29">
            <a:extLst>
              <a:ext uri="{FF2B5EF4-FFF2-40B4-BE49-F238E27FC236}">
                <a16:creationId xmlns:a16="http://schemas.microsoft.com/office/drawing/2014/main" id="{D7FC4B48-3EF5-46E1-B771-D506DF15C445}"/>
              </a:ext>
            </a:extLst>
          </p:cNvPr>
          <p:cNvSpPr txBox="1"/>
          <p:nvPr/>
        </p:nvSpPr>
        <p:spPr>
          <a:xfrm>
            <a:off x="868972" y="4377004"/>
            <a:ext cx="3930219" cy="58293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1A336B"/>
                </a:solidFill>
                <a:uFillTx/>
                <a:latin typeface="Poppins Bold"/>
                <a:ea typeface="Poppins Bold"/>
                <a:cs typeface="Poppins Bold"/>
              </a:rPr>
              <a:t>SWOT analysis</a:t>
            </a:r>
          </a:p>
        </p:txBody>
      </p:sp>
      <p:grpSp>
        <p:nvGrpSpPr>
          <p:cNvPr id="25" name="Group 8">
            <a:extLst>
              <a:ext uri="{FF2B5EF4-FFF2-40B4-BE49-F238E27FC236}">
                <a16:creationId xmlns:a16="http://schemas.microsoft.com/office/drawing/2014/main" id="{F3E8945E-142E-403B-9A35-3C260780935B}"/>
              </a:ext>
            </a:extLst>
          </p:cNvPr>
          <p:cNvGrpSpPr/>
          <p:nvPr/>
        </p:nvGrpSpPr>
        <p:grpSpPr>
          <a:xfrm>
            <a:off x="4907721" y="4059606"/>
            <a:ext cx="3840653" cy="1036509"/>
            <a:chOff x="4907721" y="4059606"/>
            <a:chExt cx="3840653" cy="1036509"/>
          </a:xfrm>
        </p:grpSpPr>
        <p:sp>
          <p:nvSpPr>
            <p:cNvPr id="26" name="Freeform 9">
              <a:extLst>
                <a:ext uri="{FF2B5EF4-FFF2-40B4-BE49-F238E27FC236}">
                  <a16:creationId xmlns:a16="http://schemas.microsoft.com/office/drawing/2014/main" id="{E1117541-2BA1-4006-A831-CB9E7DAEB186}"/>
                </a:ext>
              </a:extLst>
            </p:cNvPr>
            <p:cNvSpPr/>
            <p:nvPr/>
          </p:nvSpPr>
          <p:spPr>
            <a:xfrm>
              <a:off x="4907721" y="4312374"/>
              <a:ext cx="3840653" cy="783741"/>
            </a:xfrm>
            <a:custGeom>
              <a:avLst/>
              <a:gdLst>
                <a:gd name="f0" fmla="val w"/>
                <a:gd name="f1" fmla="val h"/>
                <a:gd name="f2" fmla="val 0"/>
                <a:gd name="f3" fmla="val 690899"/>
                <a:gd name="f4" fmla="val 177202"/>
                <a:gd name="f5" fmla="val 62489"/>
                <a:gd name="f6" fmla="val 628410"/>
                <a:gd name="f7" fmla="val 662921"/>
                <a:gd name="f8" fmla="val 27977"/>
                <a:gd name="f9" fmla="val 114712"/>
                <a:gd name="f10" fmla="val 149224"/>
                <a:gd name="f11" fmla="*/ f0 1 690899"/>
                <a:gd name="f12" fmla="*/ f1 1 177202"/>
                <a:gd name="f13" fmla="val f2"/>
                <a:gd name="f14" fmla="val f3"/>
                <a:gd name="f15" fmla="val f4"/>
                <a:gd name="f16" fmla="+- f15 0 f13"/>
                <a:gd name="f17" fmla="+- f14 0 f13"/>
                <a:gd name="f18" fmla="*/ f17 1 690899"/>
                <a:gd name="f19" fmla="*/ f16 1 177202"/>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690899" h="177202">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FFA319"/>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27" name="TextBox 10">
              <a:extLst>
                <a:ext uri="{FF2B5EF4-FFF2-40B4-BE49-F238E27FC236}">
                  <a16:creationId xmlns:a16="http://schemas.microsoft.com/office/drawing/2014/main" id="{B2F3BBD2-C334-4BDD-B693-D8F5D64CE20F}"/>
                </a:ext>
              </a:extLst>
            </p:cNvPr>
            <p:cNvSpPr txBox="1"/>
            <p:nvPr/>
          </p:nvSpPr>
          <p:spPr>
            <a:xfrm>
              <a:off x="4907721" y="4059606"/>
              <a:ext cx="3840653" cy="103649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8" name="TextBox 29">
            <a:extLst>
              <a:ext uri="{FF2B5EF4-FFF2-40B4-BE49-F238E27FC236}">
                <a16:creationId xmlns:a16="http://schemas.microsoft.com/office/drawing/2014/main" id="{5A03A66E-D659-468F-8F0B-C3DCAE56BCC3}"/>
              </a:ext>
            </a:extLst>
          </p:cNvPr>
          <p:cNvSpPr txBox="1"/>
          <p:nvPr/>
        </p:nvSpPr>
        <p:spPr>
          <a:xfrm>
            <a:off x="4933928" y="4399306"/>
            <a:ext cx="3930219" cy="58293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3300" b="1" i="0" u="none" strike="noStrike" kern="1200" cap="none" spc="0" baseline="0">
                <a:solidFill>
                  <a:srgbClr val="1A336B"/>
                </a:solidFill>
                <a:uFillTx/>
                <a:latin typeface="Poppins Bold"/>
                <a:ea typeface="Poppins Bold"/>
                <a:cs typeface="Poppins Bold"/>
              </a:rPr>
              <a:t>Value Proposition</a:t>
            </a:r>
          </a:p>
        </p:txBody>
      </p:sp>
      <p:grpSp>
        <p:nvGrpSpPr>
          <p:cNvPr id="29" name="Group 8">
            <a:extLst>
              <a:ext uri="{FF2B5EF4-FFF2-40B4-BE49-F238E27FC236}">
                <a16:creationId xmlns:a16="http://schemas.microsoft.com/office/drawing/2014/main" id="{24B1768D-88E6-4FB7-A0F9-30548C00D552}"/>
              </a:ext>
            </a:extLst>
          </p:cNvPr>
          <p:cNvGrpSpPr/>
          <p:nvPr/>
        </p:nvGrpSpPr>
        <p:grpSpPr>
          <a:xfrm>
            <a:off x="895014" y="5659294"/>
            <a:ext cx="3840653" cy="1036509"/>
            <a:chOff x="895014" y="5659294"/>
            <a:chExt cx="3840653" cy="1036509"/>
          </a:xfrm>
        </p:grpSpPr>
        <p:sp>
          <p:nvSpPr>
            <p:cNvPr id="30" name="Freeform 9">
              <a:extLst>
                <a:ext uri="{FF2B5EF4-FFF2-40B4-BE49-F238E27FC236}">
                  <a16:creationId xmlns:a16="http://schemas.microsoft.com/office/drawing/2014/main" id="{A88DD6F5-6EAE-404E-AD3C-9B840BAA5B06}"/>
                </a:ext>
              </a:extLst>
            </p:cNvPr>
            <p:cNvSpPr/>
            <p:nvPr/>
          </p:nvSpPr>
          <p:spPr>
            <a:xfrm>
              <a:off x="895014" y="5912062"/>
              <a:ext cx="3840653" cy="783741"/>
            </a:xfrm>
            <a:custGeom>
              <a:avLst/>
              <a:gdLst>
                <a:gd name="f0" fmla="val w"/>
                <a:gd name="f1" fmla="val h"/>
                <a:gd name="f2" fmla="val 0"/>
                <a:gd name="f3" fmla="val 690899"/>
                <a:gd name="f4" fmla="val 177202"/>
                <a:gd name="f5" fmla="val 62489"/>
                <a:gd name="f6" fmla="val 628410"/>
                <a:gd name="f7" fmla="val 662921"/>
                <a:gd name="f8" fmla="val 27977"/>
                <a:gd name="f9" fmla="val 114712"/>
                <a:gd name="f10" fmla="val 149224"/>
                <a:gd name="f11" fmla="*/ f0 1 690899"/>
                <a:gd name="f12" fmla="*/ f1 1 177202"/>
                <a:gd name="f13" fmla="val f2"/>
                <a:gd name="f14" fmla="val f3"/>
                <a:gd name="f15" fmla="val f4"/>
                <a:gd name="f16" fmla="+- f15 0 f13"/>
                <a:gd name="f17" fmla="+- f14 0 f13"/>
                <a:gd name="f18" fmla="*/ f17 1 690899"/>
                <a:gd name="f19" fmla="*/ f16 1 177202"/>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690899" h="177202">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FFA319"/>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1" name="TextBox 10">
              <a:extLst>
                <a:ext uri="{FF2B5EF4-FFF2-40B4-BE49-F238E27FC236}">
                  <a16:creationId xmlns:a16="http://schemas.microsoft.com/office/drawing/2014/main" id="{5035D539-9BA3-4962-A9B7-DA6BCAEFF688}"/>
                </a:ext>
              </a:extLst>
            </p:cNvPr>
            <p:cNvSpPr txBox="1"/>
            <p:nvPr/>
          </p:nvSpPr>
          <p:spPr>
            <a:xfrm>
              <a:off x="895014" y="5659294"/>
              <a:ext cx="3840653" cy="103649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32" name="TextBox 29">
            <a:extLst>
              <a:ext uri="{FF2B5EF4-FFF2-40B4-BE49-F238E27FC236}">
                <a16:creationId xmlns:a16="http://schemas.microsoft.com/office/drawing/2014/main" id="{4139B6DC-6545-426D-B869-2B2A67437244}"/>
              </a:ext>
            </a:extLst>
          </p:cNvPr>
          <p:cNvSpPr txBox="1"/>
          <p:nvPr/>
        </p:nvSpPr>
        <p:spPr>
          <a:xfrm>
            <a:off x="824651" y="6011805"/>
            <a:ext cx="3930219" cy="58293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1A336B"/>
                </a:solidFill>
                <a:uFillTx/>
                <a:latin typeface="Poppins Bold"/>
                <a:ea typeface="Poppins Bold"/>
                <a:cs typeface="Poppins Bold"/>
              </a:rPr>
              <a:t>Marketing Mix</a:t>
            </a:r>
          </a:p>
        </p:txBody>
      </p:sp>
      <p:grpSp>
        <p:nvGrpSpPr>
          <p:cNvPr id="33" name="Group 8">
            <a:extLst>
              <a:ext uri="{FF2B5EF4-FFF2-40B4-BE49-F238E27FC236}">
                <a16:creationId xmlns:a16="http://schemas.microsoft.com/office/drawing/2014/main" id="{AD41A4B1-5F07-4A95-AF65-0917B5921937}"/>
              </a:ext>
            </a:extLst>
          </p:cNvPr>
          <p:cNvGrpSpPr/>
          <p:nvPr/>
        </p:nvGrpSpPr>
        <p:grpSpPr>
          <a:xfrm>
            <a:off x="4933928" y="5652738"/>
            <a:ext cx="3840653" cy="1036499"/>
            <a:chOff x="4933928" y="5652738"/>
            <a:chExt cx="3840653" cy="1036499"/>
          </a:xfrm>
        </p:grpSpPr>
        <p:sp>
          <p:nvSpPr>
            <p:cNvPr id="34" name="Freeform 9">
              <a:extLst>
                <a:ext uri="{FF2B5EF4-FFF2-40B4-BE49-F238E27FC236}">
                  <a16:creationId xmlns:a16="http://schemas.microsoft.com/office/drawing/2014/main" id="{7C1D43DF-87B3-4A08-9D02-489773A6FDDF}"/>
                </a:ext>
              </a:extLst>
            </p:cNvPr>
            <p:cNvSpPr/>
            <p:nvPr/>
          </p:nvSpPr>
          <p:spPr>
            <a:xfrm>
              <a:off x="4933928" y="5905496"/>
              <a:ext cx="3840653" cy="783741"/>
            </a:xfrm>
            <a:custGeom>
              <a:avLst/>
              <a:gdLst>
                <a:gd name="f0" fmla="val w"/>
                <a:gd name="f1" fmla="val h"/>
                <a:gd name="f2" fmla="val 0"/>
                <a:gd name="f3" fmla="val 690899"/>
                <a:gd name="f4" fmla="val 177202"/>
                <a:gd name="f5" fmla="val 62489"/>
                <a:gd name="f6" fmla="val 628410"/>
                <a:gd name="f7" fmla="val 662921"/>
                <a:gd name="f8" fmla="val 27977"/>
                <a:gd name="f9" fmla="val 114712"/>
                <a:gd name="f10" fmla="val 149224"/>
                <a:gd name="f11" fmla="*/ f0 1 690899"/>
                <a:gd name="f12" fmla="*/ f1 1 177202"/>
                <a:gd name="f13" fmla="val f2"/>
                <a:gd name="f14" fmla="val f3"/>
                <a:gd name="f15" fmla="val f4"/>
                <a:gd name="f16" fmla="+- f15 0 f13"/>
                <a:gd name="f17" fmla="+- f14 0 f13"/>
                <a:gd name="f18" fmla="*/ f17 1 690899"/>
                <a:gd name="f19" fmla="*/ f16 1 177202"/>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690899" h="177202">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FFA319"/>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5" name="TextBox 10">
              <a:extLst>
                <a:ext uri="{FF2B5EF4-FFF2-40B4-BE49-F238E27FC236}">
                  <a16:creationId xmlns:a16="http://schemas.microsoft.com/office/drawing/2014/main" id="{2910D99C-FDEC-49AE-B613-29FDC26015EC}"/>
                </a:ext>
              </a:extLst>
            </p:cNvPr>
            <p:cNvSpPr txBox="1"/>
            <p:nvPr/>
          </p:nvSpPr>
          <p:spPr>
            <a:xfrm>
              <a:off x="4933928" y="5652738"/>
              <a:ext cx="3840653" cy="1036499"/>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36" name="TextBox 29">
            <a:extLst>
              <a:ext uri="{FF2B5EF4-FFF2-40B4-BE49-F238E27FC236}">
                <a16:creationId xmlns:a16="http://schemas.microsoft.com/office/drawing/2014/main" id="{202BC8C2-4B10-4EBA-A442-622F51CEDC85}"/>
              </a:ext>
            </a:extLst>
          </p:cNvPr>
          <p:cNvSpPr txBox="1"/>
          <p:nvPr/>
        </p:nvSpPr>
        <p:spPr>
          <a:xfrm>
            <a:off x="4933928" y="6008366"/>
            <a:ext cx="3930219" cy="58293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1A336B"/>
                </a:solidFill>
                <a:uFillTx/>
                <a:latin typeface="Poppins Bold"/>
                <a:ea typeface="Poppins Bold"/>
                <a:cs typeface="Poppins Bold"/>
              </a:rPr>
              <a:t>Segmentation</a:t>
            </a:r>
          </a:p>
        </p:txBody>
      </p:sp>
      <p:grpSp>
        <p:nvGrpSpPr>
          <p:cNvPr id="37" name="Group 8">
            <a:extLst>
              <a:ext uri="{FF2B5EF4-FFF2-40B4-BE49-F238E27FC236}">
                <a16:creationId xmlns:a16="http://schemas.microsoft.com/office/drawing/2014/main" id="{808F512F-800A-48BC-82CF-CDFBA29A2F25}"/>
              </a:ext>
            </a:extLst>
          </p:cNvPr>
          <p:cNvGrpSpPr/>
          <p:nvPr/>
        </p:nvGrpSpPr>
        <p:grpSpPr>
          <a:xfrm>
            <a:off x="919996" y="7079339"/>
            <a:ext cx="3840653" cy="1825965"/>
            <a:chOff x="919996" y="7079339"/>
            <a:chExt cx="3840653" cy="1825965"/>
          </a:xfrm>
        </p:grpSpPr>
        <p:sp>
          <p:nvSpPr>
            <p:cNvPr id="38" name="Freeform 9">
              <a:extLst>
                <a:ext uri="{FF2B5EF4-FFF2-40B4-BE49-F238E27FC236}">
                  <a16:creationId xmlns:a16="http://schemas.microsoft.com/office/drawing/2014/main" id="{604DBC01-2B00-48C1-97E2-DB2CA7EA0F77}"/>
                </a:ext>
              </a:extLst>
            </p:cNvPr>
            <p:cNvSpPr/>
            <p:nvPr/>
          </p:nvSpPr>
          <p:spPr>
            <a:xfrm>
              <a:off x="919996" y="7524625"/>
              <a:ext cx="3840653" cy="1380679"/>
            </a:xfrm>
            <a:custGeom>
              <a:avLst/>
              <a:gdLst>
                <a:gd name="f0" fmla="val w"/>
                <a:gd name="f1" fmla="val h"/>
                <a:gd name="f2" fmla="val 0"/>
                <a:gd name="f3" fmla="val 690899"/>
                <a:gd name="f4" fmla="val 177202"/>
                <a:gd name="f5" fmla="val 62489"/>
                <a:gd name="f6" fmla="val 628410"/>
                <a:gd name="f7" fmla="val 662921"/>
                <a:gd name="f8" fmla="val 27977"/>
                <a:gd name="f9" fmla="val 114712"/>
                <a:gd name="f10" fmla="val 149224"/>
                <a:gd name="f11" fmla="*/ f0 1 690899"/>
                <a:gd name="f12" fmla="*/ f1 1 177202"/>
                <a:gd name="f13" fmla="val f2"/>
                <a:gd name="f14" fmla="val f3"/>
                <a:gd name="f15" fmla="val f4"/>
                <a:gd name="f16" fmla="+- f15 0 f13"/>
                <a:gd name="f17" fmla="+- f14 0 f13"/>
                <a:gd name="f18" fmla="*/ f17 1 690899"/>
                <a:gd name="f19" fmla="*/ f16 1 177202"/>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690899" h="177202">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FFA319"/>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9" name="TextBox 10">
              <a:extLst>
                <a:ext uri="{FF2B5EF4-FFF2-40B4-BE49-F238E27FC236}">
                  <a16:creationId xmlns:a16="http://schemas.microsoft.com/office/drawing/2014/main" id="{19932AF1-7F06-4FE9-ACAF-8A83CC82BFC1}"/>
                </a:ext>
              </a:extLst>
            </p:cNvPr>
            <p:cNvSpPr txBox="1"/>
            <p:nvPr/>
          </p:nvSpPr>
          <p:spPr>
            <a:xfrm>
              <a:off x="919996" y="7079339"/>
              <a:ext cx="3840653" cy="1825965"/>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40" name="TextBox 29">
            <a:extLst>
              <a:ext uri="{FF2B5EF4-FFF2-40B4-BE49-F238E27FC236}">
                <a16:creationId xmlns:a16="http://schemas.microsoft.com/office/drawing/2014/main" id="{D192DCE1-EAA6-44D4-AAB5-B8B8E777D683}"/>
              </a:ext>
            </a:extLst>
          </p:cNvPr>
          <p:cNvSpPr txBox="1"/>
          <p:nvPr/>
        </p:nvSpPr>
        <p:spPr>
          <a:xfrm>
            <a:off x="983729" y="7618707"/>
            <a:ext cx="3599398" cy="1179813"/>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4000" b="1" i="0" u="none" strike="noStrike" kern="1200" cap="none" spc="0" baseline="0">
                <a:solidFill>
                  <a:srgbClr val="1A336B"/>
                </a:solidFill>
                <a:uFillTx/>
                <a:latin typeface="Poppins Bold"/>
                <a:ea typeface="Poppins Bold"/>
                <a:cs typeface="Poppins Bold"/>
              </a:rPr>
              <a:t>Competitive </a:t>
            </a:r>
          </a:p>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4000" b="1" i="0" u="none" strike="noStrike" kern="1200" cap="none" spc="0" baseline="0">
                <a:solidFill>
                  <a:srgbClr val="1A336B"/>
                </a:solidFill>
                <a:uFillTx/>
                <a:latin typeface="Poppins Bold"/>
                <a:ea typeface="Poppins Bold"/>
                <a:cs typeface="Poppins Bold"/>
              </a:rPr>
              <a:t>Analysis</a:t>
            </a:r>
          </a:p>
        </p:txBody>
      </p:sp>
      <p:grpSp>
        <p:nvGrpSpPr>
          <p:cNvPr id="41" name="Group 8">
            <a:extLst>
              <a:ext uri="{FF2B5EF4-FFF2-40B4-BE49-F238E27FC236}">
                <a16:creationId xmlns:a16="http://schemas.microsoft.com/office/drawing/2014/main" id="{8E13A405-10EE-4E49-9194-3356B9B3DADF}"/>
              </a:ext>
            </a:extLst>
          </p:cNvPr>
          <p:cNvGrpSpPr/>
          <p:nvPr/>
        </p:nvGrpSpPr>
        <p:grpSpPr>
          <a:xfrm>
            <a:off x="4857960" y="7079339"/>
            <a:ext cx="3840653" cy="1825965"/>
            <a:chOff x="4857960" y="7079339"/>
            <a:chExt cx="3840653" cy="1825965"/>
          </a:xfrm>
        </p:grpSpPr>
        <p:sp>
          <p:nvSpPr>
            <p:cNvPr id="42" name="Freeform 9">
              <a:extLst>
                <a:ext uri="{FF2B5EF4-FFF2-40B4-BE49-F238E27FC236}">
                  <a16:creationId xmlns:a16="http://schemas.microsoft.com/office/drawing/2014/main" id="{F13B9052-269B-4694-84FD-188C13D4B5F4}"/>
                </a:ext>
              </a:extLst>
            </p:cNvPr>
            <p:cNvSpPr/>
            <p:nvPr/>
          </p:nvSpPr>
          <p:spPr>
            <a:xfrm>
              <a:off x="4857960" y="7524625"/>
              <a:ext cx="3840653" cy="1380679"/>
            </a:xfrm>
            <a:custGeom>
              <a:avLst/>
              <a:gdLst>
                <a:gd name="f0" fmla="val w"/>
                <a:gd name="f1" fmla="val h"/>
                <a:gd name="f2" fmla="val 0"/>
                <a:gd name="f3" fmla="val 690899"/>
                <a:gd name="f4" fmla="val 177202"/>
                <a:gd name="f5" fmla="val 62489"/>
                <a:gd name="f6" fmla="val 628410"/>
                <a:gd name="f7" fmla="val 662921"/>
                <a:gd name="f8" fmla="val 27977"/>
                <a:gd name="f9" fmla="val 114712"/>
                <a:gd name="f10" fmla="val 149224"/>
                <a:gd name="f11" fmla="*/ f0 1 690899"/>
                <a:gd name="f12" fmla="*/ f1 1 177202"/>
                <a:gd name="f13" fmla="val f2"/>
                <a:gd name="f14" fmla="val f3"/>
                <a:gd name="f15" fmla="val f4"/>
                <a:gd name="f16" fmla="+- f15 0 f13"/>
                <a:gd name="f17" fmla="+- f14 0 f13"/>
                <a:gd name="f18" fmla="*/ f17 1 690899"/>
                <a:gd name="f19" fmla="*/ f16 1 177202"/>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690899" h="177202">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FFA319"/>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3" name="TextBox 10">
              <a:extLst>
                <a:ext uri="{FF2B5EF4-FFF2-40B4-BE49-F238E27FC236}">
                  <a16:creationId xmlns:a16="http://schemas.microsoft.com/office/drawing/2014/main" id="{D2F68269-E916-49EF-A82A-E13B078A2951}"/>
                </a:ext>
              </a:extLst>
            </p:cNvPr>
            <p:cNvSpPr txBox="1"/>
            <p:nvPr/>
          </p:nvSpPr>
          <p:spPr>
            <a:xfrm>
              <a:off x="4857960" y="7079339"/>
              <a:ext cx="3840653" cy="1825965"/>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44" name="TextBox 29">
            <a:extLst>
              <a:ext uri="{FF2B5EF4-FFF2-40B4-BE49-F238E27FC236}">
                <a16:creationId xmlns:a16="http://schemas.microsoft.com/office/drawing/2014/main" id="{E856D46D-EDF3-4A68-822F-799E54B3FE0F}"/>
              </a:ext>
            </a:extLst>
          </p:cNvPr>
          <p:cNvSpPr txBox="1"/>
          <p:nvPr/>
        </p:nvSpPr>
        <p:spPr>
          <a:xfrm>
            <a:off x="4933928" y="7591385"/>
            <a:ext cx="3764685" cy="1179813"/>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4000" b="1" i="0" u="none" strike="noStrike" kern="1200" cap="none" spc="0" baseline="0">
                <a:solidFill>
                  <a:srgbClr val="1A336B"/>
                </a:solidFill>
                <a:uFillTx/>
                <a:latin typeface="Poppins Bold"/>
                <a:ea typeface="Poppins Bold"/>
                <a:cs typeface="Poppins Bold"/>
              </a:rPr>
              <a:t>Accounts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5809E2D-553D-4553-BA85-9CEC5F97FED5}"/>
              </a:ext>
            </a:extLst>
          </p:cNvPr>
          <p:cNvSpPr/>
          <p:nvPr/>
        </p:nvSpPr>
        <p:spPr>
          <a:xfrm>
            <a:off x="199256" y="-182715"/>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C0E2B950-1C3C-4FF2-BE71-FF3CDFDA6BFF}"/>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1D8D77C5-2AFD-454A-80F6-3BEB24EEECBC}"/>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19975BCC-71ED-498B-A75C-16672188C279}"/>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1CBFEE87-5A4C-4734-876B-9B2F0AD23D41}"/>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086E2968-207E-403F-B978-BCA6B3F33949}"/>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CB00213D-B1A6-44DA-9E00-83922A748784}"/>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F34B9019-BD76-40C9-AE0B-670118413778}"/>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6">
            <a:extLst>
              <a:ext uri="{FF2B5EF4-FFF2-40B4-BE49-F238E27FC236}">
                <a16:creationId xmlns:a16="http://schemas.microsoft.com/office/drawing/2014/main" id="{F10FEADA-7981-4D12-AF1C-7EB07E291C50}"/>
              </a:ext>
            </a:extLst>
          </p:cNvPr>
          <p:cNvSpPr txBox="1"/>
          <p:nvPr/>
        </p:nvSpPr>
        <p:spPr>
          <a:xfrm>
            <a:off x="2085975" y="641917"/>
            <a:ext cx="14108908" cy="120033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002060"/>
                </a:solidFill>
                <a:uFillTx/>
                <a:latin typeface="Calibri"/>
                <a:ea typeface="Calibri"/>
                <a:cs typeface="Calibri"/>
              </a:rPr>
              <a:t>Make Our Website User-Friendly</a:t>
            </a:r>
            <a:endParaRPr lang="en-US" sz="1800" b="0" i="0" u="none" strike="noStrike" kern="1200" cap="none" spc="0" baseline="0">
              <a:solidFill>
                <a:srgbClr val="000000"/>
              </a:solidFill>
              <a:uFillTx/>
              <a:latin typeface="Calibri"/>
            </a:endParaRPr>
          </a:p>
        </p:txBody>
      </p:sp>
      <p:sp>
        <p:nvSpPr>
          <p:cNvPr id="11" name="TextBox 8">
            <a:extLst>
              <a:ext uri="{FF2B5EF4-FFF2-40B4-BE49-F238E27FC236}">
                <a16:creationId xmlns:a16="http://schemas.microsoft.com/office/drawing/2014/main" id="{5ADBD6AB-8094-4D4C-8434-E367D3331690}"/>
              </a:ext>
            </a:extLst>
          </p:cNvPr>
          <p:cNvSpPr txBox="1"/>
          <p:nvPr/>
        </p:nvSpPr>
        <p:spPr>
          <a:xfrm>
            <a:off x="800100" y="2808515"/>
            <a:ext cx="16148953"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C00000"/>
                </a:solidFill>
                <a:uFillTx/>
                <a:latin typeface="Calibri"/>
                <a:ea typeface="Calibri"/>
                <a:cs typeface="Calibri"/>
              </a:rPr>
              <a:t>We developed our website with  these Features :</a:t>
            </a:r>
          </a:p>
        </p:txBody>
      </p:sp>
      <p:sp>
        <p:nvSpPr>
          <p:cNvPr id="12" name="TextBox 10">
            <a:extLst>
              <a:ext uri="{FF2B5EF4-FFF2-40B4-BE49-F238E27FC236}">
                <a16:creationId xmlns:a16="http://schemas.microsoft.com/office/drawing/2014/main" id="{72C83D53-1529-432D-86ED-52EFE3B237D7}"/>
              </a:ext>
            </a:extLst>
          </p:cNvPr>
          <p:cNvSpPr txBox="1"/>
          <p:nvPr/>
        </p:nvSpPr>
        <p:spPr>
          <a:xfrm>
            <a:off x="996046" y="3494315"/>
            <a:ext cx="16214268" cy="8281949"/>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Fast loading speed</a:t>
            </a: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Mobile-friendly design</a:t>
            </a:r>
            <a:endParaRPr lang="en-US" sz="1800" b="0" i="0" u="none" strike="noStrike" kern="1200" cap="none" spc="0" baseline="0">
              <a:solidFill>
                <a:srgbClr val="000000"/>
              </a:solidFill>
              <a:uFillTx/>
              <a:latin typeface="Calibri"/>
            </a:endParaRP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Simple navigation &amp; organized categories</a:t>
            </a:r>
            <a:endParaRPr lang="en-US" sz="1800" b="0" i="0" u="none" strike="noStrike" kern="1200" cap="none" spc="0" baseline="0">
              <a:solidFill>
                <a:srgbClr val="000000"/>
              </a:solidFill>
              <a:uFillTx/>
              <a:latin typeface="Calibri"/>
            </a:endParaRP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endParaRPr lang="en-US" sz="4400" b="1" i="0" u="none" strike="noStrike" kern="1200" cap="none" spc="0" baseline="0">
              <a:solidFill>
                <a:srgbClr val="000000"/>
              </a:solidFill>
              <a:uFillTx/>
              <a:latin typeface="Calibri"/>
              <a:ea typeface="Calibri"/>
              <a:cs typeface="Calibri"/>
            </a:endParaRP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endParaRPr lang="en-US" sz="4400" b="1" i="0" u="none" strike="noStrike" kern="1200" cap="none" spc="0" baseline="0">
              <a:solidFill>
                <a:srgbClr val="000000"/>
              </a:solidFill>
              <a:uFillTx/>
              <a:latin typeface="Calibri"/>
              <a:ea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2BDFB5C-91ED-4E5C-854B-8968F5BCA6B7}"/>
              </a:ext>
            </a:extLst>
          </p:cNvPr>
          <p:cNvSpPr/>
          <p:nvPr/>
        </p:nvSpPr>
        <p:spPr>
          <a:xfrm>
            <a:off x="199256" y="-182715"/>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1745FDD0-573A-4164-80E0-832AF6FD09A8}"/>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2E2C1988-6767-470A-ADCE-1A681C1D196F}"/>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B6582B26-951D-4BB4-83E0-34FC6DA36E7D}"/>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B05C3A90-2D6D-44EE-819D-247352B8E7FF}"/>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DC83405B-01B5-4C35-B8E1-D0DB74384CB1}"/>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2055FC1B-5099-4D22-8B8C-D5EC3985A45B}"/>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CC614D2C-B63A-4745-B8C0-A90C11468BA4}"/>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6">
            <a:extLst>
              <a:ext uri="{FF2B5EF4-FFF2-40B4-BE49-F238E27FC236}">
                <a16:creationId xmlns:a16="http://schemas.microsoft.com/office/drawing/2014/main" id="{523BC968-5CE7-41C1-A00E-823A7F030C1C}"/>
              </a:ext>
            </a:extLst>
          </p:cNvPr>
          <p:cNvSpPr txBox="1"/>
          <p:nvPr/>
        </p:nvSpPr>
        <p:spPr>
          <a:xfrm>
            <a:off x="2085975" y="641917"/>
            <a:ext cx="14108908" cy="120033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002060"/>
                </a:solidFill>
                <a:uFillTx/>
                <a:latin typeface="Calibri"/>
                <a:ea typeface="Calibri"/>
                <a:cs typeface="Calibri"/>
              </a:rPr>
              <a:t>Keywords Strategy</a:t>
            </a:r>
            <a:endParaRPr lang="en-US" sz="1800" b="0" i="0" u="none" strike="noStrike" kern="1200" cap="none" spc="0" baseline="0">
              <a:solidFill>
                <a:srgbClr val="000000"/>
              </a:solidFill>
              <a:uFillTx/>
              <a:latin typeface="Calibri"/>
            </a:endParaRPr>
          </a:p>
        </p:txBody>
      </p:sp>
      <p:sp>
        <p:nvSpPr>
          <p:cNvPr id="11" name="TextBox 8">
            <a:extLst>
              <a:ext uri="{FF2B5EF4-FFF2-40B4-BE49-F238E27FC236}">
                <a16:creationId xmlns:a16="http://schemas.microsoft.com/office/drawing/2014/main" id="{F1921FBB-69DF-4AD8-9334-8B3C1B62C96B}"/>
              </a:ext>
            </a:extLst>
          </p:cNvPr>
          <p:cNvSpPr txBox="1"/>
          <p:nvPr/>
        </p:nvSpPr>
        <p:spPr>
          <a:xfrm>
            <a:off x="800100" y="2808515"/>
            <a:ext cx="6090553"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C00000"/>
                </a:solidFill>
                <a:uFillTx/>
                <a:latin typeface="Calibri"/>
                <a:ea typeface="Calibri"/>
                <a:cs typeface="Calibri"/>
              </a:rPr>
              <a:t>We aim to :</a:t>
            </a:r>
          </a:p>
        </p:txBody>
      </p:sp>
      <p:sp>
        <p:nvSpPr>
          <p:cNvPr id="12" name="TextBox 10">
            <a:extLst>
              <a:ext uri="{FF2B5EF4-FFF2-40B4-BE49-F238E27FC236}">
                <a16:creationId xmlns:a16="http://schemas.microsoft.com/office/drawing/2014/main" id="{1777A06F-F926-4699-8969-89E905C2FF60}"/>
              </a:ext>
            </a:extLst>
          </p:cNvPr>
          <p:cNvSpPr txBox="1"/>
          <p:nvPr/>
        </p:nvSpPr>
        <p:spPr>
          <a:xfrm>
            <a:off x="996046" y="3494315"/>
            <a:ext cx="16214268" cy="8281949"/>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Target terms like “kitchen tools,” “home gadgets”</a:t>
            </a: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Use keywords in titles, product descriptions, and meta tags</a:t>
            </a:r>
            <a:endParaRPr lang="en-US" sz="1800" b="0" i="0" u="none" strike="noStrike" kern="1200" cap="none" spc="0" baseline="0">
              <a:solidFill>
                <a:srgbClr val="000000"/>
              </a:solidFill>
              <a:uFillTx/>
              <a:latin typeface="Calibri"/>
              <a:ea typeface="Calibri"/>
              <a:cs typeface="Calibri"/>
            </a:endParaRP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Focus on specific long-tail keywords to reach buyers effectively</a:t>
            </a:r>
            <a:endParaRPr lang="en-US" sz="1800" b="0" i="0" u="none" strike="noStrike" kern="1200" cap="none" spc="0" baseline="0">
              <a:solidFill>
                <a:srgbClr val="000000"/>
              </a:solidFill>
              <a:uFillTx/>
              <a:latin typeface="Calibri"/>
              <a:ea typeface="Calibri"/>
              <a:cs typeface="Calibri"/>
            </a:endParaRP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endParaRPr lang="en-US" sz="4400" b="1" i="0" u="none" strike="noStrike" kern="1200" cap="none" spc="0" baseline="0">
              <a:solidFill>
                <a:srgbClr val="000000"/>
              </a:solidFill>
              <a:uFillTx/>
              <a:latin typeface="Calibri"/>
              <a:ea typeface="Calibri"/>
              <a:cs typeface="Calibri"/>
            </a:endParaRPr>
          </a:p>
          <a:p>
            <a:pPr marL="0" marR="0" lvl="0" indent="0" algn="l" defTabSz="914400" rtl="0" fontAlgn="auto" hangingPunct="1">
              <a:lnSpc>
                <a:spcPct val="250000"/>
              </a:lnSpc>
              <a:spcBef>
                <a:spcPts val="0"/>
              </a:spcBef>
              <a:spcAft>
                <a:spcPts val="0"/>
              </a:spcAft>
              <a:buNone/>
              <a:tabLst/>
              <a:defRPr sz="1800" b="0" i="0" u="none" strike="noStrike" kern="0" cap="none" spc="0" baseline="0">
                <a:solidFill>
                  <a:srgbClr val="000000"/>
                </a:solidFill>
                <a:uFillTx/>
              </a:defRPr>
            </a:pPr>
            <a:endParaRPr lang="en-US" sz="4400" b="0" i="0" u="none" strike="noStrike" kern="1200" cap="none" spc="0" baseline="0">
              <a:solidFill>
                <a:srgbClr val="000000"/>
              </a:solidFill>
              <a:uFillTx/>
              <a:latin typeface="Calibri"/>
              <a:ea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57EB4BE-E562-43C7-A2F6-D305D1585650}"/>
              </a:ext>
            </a:extLst>
          </p:cNvPr>
          <p:cNvSpPr/>
          <p:nvPr/>
        </p:nvSpPr>
        <p:spPr>
          <a:xfrm>
            <a:off x="0" y="0"/>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64CD0D28-6D27-40AD-876D-33E8F7B98413}"/>
              </a:ext>
            </a:extLst>
          </p:cNvPr>
          <p:cNvGrpSpPr/>
          <p:nvPr/>
        </p:nvGrpSpPr>
        <p:grpSpPr>
          <a:xfrm>
            <a:off x="366537" y="-789502"/>
            <a:ext cx="17646274" cy="1339614"/>
            <a:chOff x="366537" y="-789502"/>
            <a:chExt cx="17646274" cy="1339614"/>
          </a:xfrm>
        </p:grpSpPr>
        <p:sp>
          <p:nvSpPr>
            <p:cNvPr id="4" name="Freeform 4">
              <a:extLst>
                <a:ext uri="{FF2B5EF4-FFF2-40B4-BE49-F238E27FC236}">
                  <a16:creationId xmlns:a16="http://schemas.microsoft.com/office/drawing/2014/main" id="{F9B06CCE-1884-429C-A479-8398F1324F1F}"/>
                </a:ext>
              </a:extLst>
            </p:cNvPr>
            <p:cNvSpPr/>
            <p:nvPr/>
          </p:nvSpPr>
          <p:spPr>
            <a:xfrm>
              <a:off x="366537" y="-478596"/>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CCA1B9E7-A51C-4A3F-BD29-483E18FC341A}"/>
                </a:ext>
              </a:extLst>
            </p:cNvPr>
            <p:cNvSpPr txBox="1"/>
            <p:nvPr/>
          </p:nvSpPr>
          <p:spPr>
            <a:xfrm>
              <a:off x="366537" y="-789502"/>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78777790-6917-4AF8-A604-D12882936E5A}"/>
              </a:ext>
            </a:extLst>
          </p:cNvPr>
          <p:cNvGrpSpPr/>
          <p:nvPr/>
        </p:nvGrpSpPr>
        <p:grpSpPr>
          <a:xfrm>
            <a:off x="-1488524" y="9487402"/>
            <a:ext cx="21265048" cy="1349709"/>
            <a:chOff x="-1488524" y="9487402"/>
            <a:chExt cx="21265048" cy="1349709"/>
          </a:xfrm>
        </p:grpSpPr>
        <p:sp>
          <p:nvSpPr>
            <p:cNvPr id="7" name="Freeform 44">
              <a:extLst>
                <a:ext uri="{FF2B5EF4-FFF2-40B4-BE49-F238E27FC236}">
                  <a16:creationId xmlns:a16="http://schemas.microsoft.com/office/drawing/2014/main" id="{38562738-EF9A-4D98-B140-6BAFE78672E3}"/>
                </a:ext>
              </a:extLst>
            </p:cNvPr>
            <p:cNvSpPr/>
            <p:nvPr/>
          </p:nvSpPr>
          <p:spPr>
            <a:xfrm>
              <a:off x="-1488524" y="9798308"/>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463FD1D9-4ACB-46BE-8A60-93D208FD2865}"/>
                </a:ext>
              </a:extLst>
            </p:cNvPr>
            <p:cNvSpPr txBox="1"/>
            <p:nvPr/>
          </p:nvSpPr>
          <p:spPr>
            <a:xfrm>
              <a:off x="-1488524" y="9487402"/>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C48D50BB-9438-46E0-A14B-449C69BC1AAF}"/>
              </a:ext>
            </a:extLst>
          </p:cNvPr>
          <p:cNvSpPr txBox="1"/>
          <p:nvPr/>
        </p:nvSpPr>
        <p:spPr>
          <a:xfrm>
            <a:off x="11612468" y="3344491"/>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29DE1B73-F8F4-42A9-9762-CA9C71FB7DCA}"/>
              </a:ext>
            </a:extLst>
          </p:cNvPr>
          <p:cNvSpPr txBox="1"/>
          <p:nvPr/>
        </p:nvSpPr>
        <p:spPr>
          <a:xfrm>
            <a:off x="2087465" y="1246336"/>
            <a:ext cx="13106396" cy="697559"/>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376092"/>
                </a:solidFill>
                <a:uFillTx/>
                <a:latin typeface="Calibri"/>
              </a:rPr>
              <a:t>Suggested Topics</a:t>
            </a:r>
            <a:endParaRPr lang="en-US" sz="7200" b="1" i="0" u="none" strike="noStrike" kern="1200" cap="none" spc="0" baseline="0">
              <a:solidFill>
                <a:srgbClr val="376092"/>
              </a:solidFill>
              <a:uFillTx/>
              <a:latin typeface="Poppins Bold"/>
              <a:cs typeface="Poppins Bold"/>
            </a:endParaRPr>
          </a:p>
        </p:txBody>
      </p:sp>
      <p:graphicFrame>
        <p:nvGraphicFramePr>
          <p:cNvPr id="11" name="Table 6">
            <a:extLst>
              <a:ext uri="{FF2B5EF4-FFF2-40B4-BE49-F238E27FC236}">
                <a16:creationId xmlns:a16="http://schemas.microsoft.com/office/drawing/2014/main" id="{AC2D8F90-DB94-4D3F-B6B3-AB0312326A31}"/>
              </a:ext>
            </a:extLst>
          </p:cNvPr>
          <p:cNvGraphicFramePr>
            <a:graphicFrameLocks noGrp="1"/>
          </p:cNvGraphicFramePr>
          <p:nvPr/>
        </p:nvGraphicFramePr>
        <p:xfrm>
          <a:off x="3490164" y="2439783"/>
          <a:ext cx="10896603" cy="6547168"/>
        </p:xfrm>
        <a:graphic>
          <a:graphicData uri="http://schemas.openxmlformats.org/drawingml/2006/table">
            <a:tbl>
              <a:tblPr firstRow="1" firstCol="1" bandRow="1">
                <a:effectLst/>
                <a:tableStyleId>{5C22544A-7EE6-4342-B048-85BDC9FD1C3A}</a:tableStyleId>
              </a:tblPr>
              <a:tblGrid>
                <a:gridCol w="5448296">
                  <a:extLst>
                    <a:ext uri="{9D8B030D-6E8A-4147-A177-3AD203B41FA5}">
                      <a16:colId xmlns:a16="http://schemas.microsoft.com/office/drawing/2014/main" val="3059037173"/>
                    </a:ext>
                  </a:extLst>
                </a:gridCol>
                <a:gridCol w="5448296">
                  <a:extLst>
                    <a:ext uri="{9D8B030D-6E8A-4147-A177-3AD203B41FA5}">
                      <a16:colId xmlns:a16="http://schemas.microsoft.com/office/drawing/2014/main" val="3262810015"/>
                    </a:ext>
                  </a:extLst>
                </a:gridCol>
              </a:tblGrid>
              <a:tr h="257924">
                <a:tc>
                  <a:txBody>
                    <a:bodyPr/>
                    <a:lstStyle/>
                    <a:p>
                      <a:pPr lvl="0">
                        <a:lnSpc>
                          <a:spcPct val="115000"/>
                        </a:lnSpc>
                        <a:spcAft>
                          <a:spcPts val="1000"/>
                        </a:spcAft>
                        <a:buNone/>
                      </a:pPr>
                      <a:r>
                        <a:rPr lang="en-US" sz="2000" b="1"/>
                        <a:t>Category</a:t>
                      </a:r>
                      <a:endParaRPr lang="en-US" sz="2000" b="1">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000" b="1"/>
                        <a:t>Suggested Topics</a:t>
                      </a:r>
                      <a:endParaRPr lang="en-US" sz="2000" b="1">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4265063771"/>
                  </a:ext>
                </a:extLst>
              </a:tr>
              <a:tr h="809179">
                <a:tc>
                  <a:txBody>
                    <a:bodyPr/>
                    <a:lstStyle/>
                    <a:p>
                      <a:pPr lvl="0">
                        <a:lnSpc>
                          <a:spcPct val="115000"/>
                        </a:lnSpc>
                        <a:spcAft>
                          <a:spcPts val="1000"/>
                        </a:spcAft>
                        <a:buNone/>
                      </a:pPr>
                      <a:r>
                        <a:rPr lang="en-US" sz="2000" b="1"/>
                        <a:t>Offers &amp; Discounts Section</a:t>
                      </a:r>
                      <a:endParaRPr lang="en-US" sz="2000" b="1">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000" b="1"/>
                        <a:t>- Latest Abu Jehad Home Appliances Offers</a:t>
                      </a:r>
                      <a:br>
                        <a:rPr lang="en-US" sz="2000" b="1"/>
                      </a:br>
                      <a:r>
                        <a:rPr lang="en-US" sz="2000" b="1"/>
                        <a:t>- End-of-Season Discounts on Furnishings</a:t>
                      </a:r>
                      <a:br>
                        <a:rPr lang="en-US" sz="2000" b="1"/>
                      </a:br>
                      <a:r>
                        <a:rPr lang="en-US" sz="2000" b="1"/>
                        <a:t>- How to Get the Most Out of Store Offers</a:t>
                      </a:r>
                      <a:endParaRPr lang="en-US" sz="2000" b="1">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1934597100"/>
                  </a:ext>
                </a:extLst>
              </a:tr>
              <a:tr h="1084807">
                <a:tc>
                  <a:txBody>
                    <a:bodyPr/>
                    <a:lstStyle/>
                    <a:p>
                      <a:pPr lvl="0">
                        <a:lnSpc>
                          <a:spcPct val="115000"/>
                        </a:lnSpc>
                        <a:spcAft>
                          <a:spcPts val="1000"/>
                        </a:spcAft>
                        <a:buNone/>
                      </a:pPr>
                      <a:r>
                        <a:rPr lang="en-US" sz="2000" b="1"/>
                        <a:t>Bridal Preparation Section</a:t>
                      </a:r>
                      <a:endParaRPr lang="en-US" sz="2000" b="1">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000" b="1"/>
                        <a:t>- Complete Bridal Home Essentials Checklist</a:t>
                      </a:r>
                      <a:br>
                        <a:rPr lang="en-US" sz="2000" b="1"/>
                      </a:br>
                      <a:r>
                        <a:rPr lang="en-US" sz="2000" b="1"/>
                        <a:t>- Tips for Setting Up the Bride’s Kitchen on a Budget</a:t>
                      </a:r>
                      <a:br>
                        <a:rPr lang="en-US" sz="2000" b="1"/>
                      </a:br>
                      <a:r>
                        <a:rPr lang="en-US" sz="2000" b="1"/>
                        <a:t>- Useful Gift Ideas for Newlyweds</a:t>
                      </a:r>
                      <a:endParaRPr lang="en-US" sz="2000" b="1">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4128838798"/>
                  </a:ext>
                </a:extLst>
              </a:tr>
              <a:tr h="1360435">
                <a:tc>
                  <a:txBody>
                    <a:bodyPr/>
                    <a:lstStyle/>
                    <a:p>
                      <a:pPr lvl="0">
                        <a:lnSpc>
                          <a:spcPct val="115000"/>
                        </a:lnSpc>
                        <a:spcAft>
                          <a:spcPts val="1000"/>
                        </a:spcAft>
                        <a:buNone/>
                      </a:pPr>
                      <a:r>
                        <a:rPr lang="en-US" sz="2000" b="1"/>
                        <a:t> Furnishings Section</a:t>
                      </a:r>
                      <a:endParaRPr lang="en-US" sz="2000" b="1">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000" b="1"/>
                        <a:t>- How to Choose the Right Bed Sheets for Your Room</a:t>
                      </a:r>
                      <a:br>
                        <a:rPr lang="en-US" sz="2000" b="1"/>
                      </a:br>
                      <a:r>
                        <a:rPr lang="en-US" sz="2000" b="1"/>
                        <a:t>- Top Furnishing Trends for 2025</a:t>
                      </a:r>
                      <a:br>
                        <a:rPr lang="en-US" sz="2000" b="1"/>
                      </a:br>
                      <a:r>
                        <a:rPr lang="en-US" sz="2000" b="1"/>
                        <a:t>- Best Fabric Materials for Bedding and Curtains in Egyptian Homes</a:t>
                      </a:r>
                      <a:endParaRPr lang="en-US" sz="2000" b="1">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1590880795"/>
                  </a:ext>
                </a:extLst>
              </a:tr>
              <a:tr h="1636062">
                <a:tc>
                  <a:txBody>
                    <a:bodyPr/>
                    <a:lstStyle/>
                    <a:p>
                      <a:pPr lvl="0">
                        <a:lnSpc>
                          <a:spcPct val="115000"/>
                        </a:lnSpc>
                        <a:spcAft>
                          <a:spcPts val="1000"/>
                        </a:spcAft>
                        <a:buNone/>
                      </a:pPr>
                      <a:r>
                        <a:rPr lang="en-US" sz="2000" b="1"/>
                        <a:t> Home Appliances Section</a:t>
                      </a:r>
                      <a:endParaRPr lang="en-US" sz="2000" b="1">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000" b="1"/>
                        <a:t>- Top 10 Home Appliances Every Home Should Have</a:t>
                      </a:r>
                      <a:br>
                        <a:rPr lang="en-US" sz="2000" b="1"/>
                      </a:br>
                      <a:r>
                        <a:rPr lang="en-US" sz="2000" b="1"/>
                        <a:t>- Modern Kitchen Tools That Make Your Daily Life Easier</a:t>
                      </a:r>
                      <a:br>
                        <a:rPr lang="en-US" sz="2000" b="1"/>
                      </a:br>
                      <a:r>
                        <a:rPr lang="en-US" sz="2000" b="1"/>
                        <a:t>- Your Guide to Choosing the Perfect Kitchen Blender</a:t>
                      </a:r>
                      <a:endParaRPr lang="en-US" sz="2000" b="1">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395643044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3C1B146-ABF2-42AE-8C2C-3A9F68BDB9D4}"/>
              </a:ext>
            </a:extLst>
          </p:cNvPr>
          <p:cNvSpPr/>
          <p:nvPr/>
        </p:nvSpPr>
        <p:spPr>
          <a:xfrm>
            <a:off x="199256" y="-182715"/>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EBCF9494-B5A8-4782-8616-2AD6933AB522}"/>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2E7C82A8-CEC5-43C5-8ACA-9AE2873006DE}"/>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D7D49309-482E-4686-A7C7-58972E4B5212}"/>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1A22351C-DE29-4BD6-B47D-1FD3D9589F0D}"/>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C0FDC9F3-5296-4BB1-9AD9-00EA1C3364E4}"/>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7B60B01C-05D1-4C8E-8843-4BFB019C249A}"/>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399419CB-4F36-4EC8-9FAD-97308B6E0D84}"/>
              </a:ext>
            </a:extLst>
          </p:cNvPr>
          <p:cNvSpPr txBox="1"/>
          <p:nvPr/>
        </p:nvSpPr>
        <p:spPr>
          <a:xfrm>
            <a:off x="11566794" y="3308738"/>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6">
            <a:extLst>
              <a:ext uri="{FF2B5EF4-FFF2-40B4-BE49-F238E27FC236}">
                <a16:creationId xmlns:a16="http://schemas.microsoft.com/office/drawing/2014/main" id="{FC80D257-2A95-4609-BF6D-1A4355998180}"/>
              </a:ext>
            </a:extLst>
          </p:cNvPr>
          <p:cNvSpPr txBox="1"/>
          <p:nvPr/>
        </p:nvSpPr>
        <p:spPr>
          <a:xfrm>
            <a:off x="2085975" y="641917"/>
            <a:ext cx="14108908" cy="120033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002060"/>
                </a:solidFill>
                <a:uFillTx/>
                <a:latin typeface="Calibri"/>
                <a:ea typeface="Calibri"/>
                <a:cs typeface="Calibri"/>
              </a:rPr>
              <a:t>Hard Start For a Nice End</a:t>
            </a:r>
          </a:p>
        </p:txBody>
      </p:sp>
      <p:sp>
        <p:nvSpPr>
          <p:cNvPr id="11" name="TextBox 8">
            <a:extLst>
              <a:ext uri="{FF2B5EF4-FFF2-40B4-BE49-F238E27FC236}">
                <a16:creationId xmlns:a16="http://schemas.microsoft.com/office/drawing/2014/main" id="{E46AEEB3-3E33-4BA8-AEAA-221EDAA6E7B7}"/>
              </a:ext>
            </a:extLst>
          </p:cNvPr>
          <p:cNvSpPr txBox="1"/>
          <p:nvPr/>
        </p:nvSpPr>
        <p:spPr>
          <a:xfrm>
            <a:off x="800100" y="2808515"/>
            <a:ext cx="15397837"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C00000"/>
                </a:solidFill>
                <a:uFillTx/>
                <a:latin typeface="Calibri"/>
                <a:ea typeface="Calibri"/>
                <a:cs typeface="Calibri"/>
              </a:rPr>
              <a:t>Summary:</a:t>
            </a:r>
          </a:p>
        </p:txBody>
      </p:sp>
      <p:sp>
        <p:nvSpPr>
          <p:cNvPr id="12" name="TextBox 10">
            <a:extLst>
              <a:ext uri="{FF2B5EF4-FFF2-40B4-BE49-F238E27FC236}">
                <a16:creationId xmlns:a16="http://schemas.microsoft.com/office/drawing/2014/main" id="{B158A731-2B7E-4873-BDC3-640AF89516FD}"/>
              </a:ext>
            </a:extLst>
          </p:cNvPr>
          <p:cNvSpPr txBox="1"/>
          <p:nvPr/>
        </p:nvSpPr>
        <p:spPr>
          <a:xfrm>
            <a:off x="996046" y="3494315"/>
            <a:ext cx="16214268" cy="6589175"/>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We optimized SEO that helps more customers find Abu Gihad Store</a:t>
            </a: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We Optimized content, keywords &amp; website for better sales</a:t>
            </a:r>
            <a:endParaRPr lang="en-US" sz="1800" b="0" i="0" u="none" strike="noStrike" kern="1200" cap="none" spc="0" baseline="0">
              <a:solidFill>
                <a:srgbClr val="000000"/>
              </a:solidFill>
              <a:uFillTx/>
              <a:latin typeface="Calibri"/>
            </a:endParaRP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r>
              <a:rPr lang="en-US" sz="4400" b="1" i="0" u="none" strike="noStrike" kern="1200" cap="none" spc="0" baseline="0">
                <a:solidFill>
                  <a:srgbClr val="000000"/>
                </a:solidFill>
                <a:uFillTx/>
                <a:latin typeface="Calibri"/>
                <a:ea typeface="Calibri"/>
                <a:cs typeface="Calibri"/>
              </a:rPr>
              <a:t>We make a strong online presence for stronger brand visibility</a:t>
            </a:r>
            <a:endParaRPr lang="en-US" sz="1800" b="0" i="0" u="none" strike="noStrike" kern="1200" cap="none" spc="0" baseline="0">
              <a:solidFill>
                <a:srgbClr val="000000"/>
              </a:solidFill>
              <a:uFillTx/>
              <a:latin typeface="Calibri"/>
            </a:endParaRPr>
          </a:p>
          <a:p>
            <a:pPr marL="285750" marR="0" lvl="0" indent="-285750" algn="l" defTabSz="914400" rtl="0" fontAlgn="auto" hangingPunct="1">
              <a:lnSpc>
                <a:spcPct val="250000"/>
              </a:lnSpc>
              <a:spcBef>
                <a:spcPts val="0"/>
              </a:spcBef>
              <a:spcAft>
                <a:spcPts val="0"/>
              </a:spcAft>
              <a:buSzPct val="100000"/>
              <a:buFont typeface="Arial"/>
              <a:buChar char="•"/>
              <a:tabLst/>
              <a:defRPr sz="1800" b="0" i="0" u="none" strike="noStrike" kern="0" cap="none" spc="0" baseline="0">
                <a:solidFill>
                  <a:srgbClr val="000000"/>
                </a:solidFill>
                <a:uFillTx/>
              </a:defRPr>
            </a:pPr>
            <a:endParaRPr lang="en-US" sz="4400" b="1" i="0" u="none" strike="noStrike" kern="1200" cap="none" spc="0" baseline="0">
              <a:solidFill>
                <a:srgbClr val="000000"/>
              </a:solidFill>
              <a:uFillTx/>
              <a:latin typeface="Calibri"/>
              <a:ea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7D1A2BD-5D3A-411C-854C-D28C763D31F0}"/>
              </a:ext>
            </a:extLst>
          </p:cNvPr>
          <p:cNvSpPr/>
          <p:nvPr/>
        </p:nvSpPr>
        <p:spPr>
          <a:xfrm>
            <a:off x="0" y="-488691"/>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0B154FCA-7F1B-40E5-9F5B-A098AFBBDC4E}"/>
              </a:ext>
            </a:extLst>
          </p:cNvPr>
          <p:cNvGrpSpPr/>
          <p:nvPr/>
        </p:nvGrpSpPr>
        <p:grpSpPr>
          <a:xfrm>
            <a:off x="366537" y="-789502"/>
            <a:ext cx="17646274" cy="1339614"/>
            <a:chOff x="366537" y="-789502"/>
            <a:chExt cx="17646274" cy="1339614"/>
          </a:xfrm>
        </p:grpSpPr>
        <p:sp>
          <p:nvSpPr>
            <p:cNvPr id="4" name="Freeform 4">
              <a:extLst>
                <a:ext uri="{FF2B5EF4-FFF2-40B4-BE49-F238E27FC236}">
                  <a16:creationId xmlns:a16="http://schemas.microsoft.com/office/drawing/2014/main" id="{BDEF0845-93D2-45E1-AFD1-711C221032A8}"/>
                </a:ext>
              </a:extLst>
            </p:cNvPr>
            <p:cNvSpPr/>
            <p:nvPr/>
          </p:nvSpPr>
          <p:spPr>
            <a:xfrm>
              <a:off x="366537" y="-478596"/>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3F4D67FE-D60B-424F-91B4-1A1DEFE76686}"/>
                </a:ext>
              </a:extLst>
            </p:cNvPr>
            <p:cNvSpPr txBox="1"/>
            <p:nvPr/>
          </p:nvSpPr>
          <p:spPr>
            <a:xfrm>
              <a:off x="366537" y="-789502"/>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10A6C3D8-E01E-4EA1-B5F1-E2CDC45BD3B4}"/>
              </a:ext>
            </a:extLst>
          </p:cNvPr>
          <p:cNvGrpSpPr/>
          <p:nvPr/>
        </p:nvGrpSpPr>
        <p:grpSpPr>
          <a:xfrm>
            <a:off x="-1488524" y="9487402"/>
            <a:ext cx="21265048" cy="1349709"/>
            <a:chOff x="-1488524" y="9487402"/>
            <a:chExt cx="21265048" cy="1349709"/>
          </a:xfrm>
        </p:grpSpPr>
        <p:sp>
          <p:nvSpPr>
            <p:cNvPr id="7" name="Freeform 44">
              <a:extLst>
                <a:ext uri="{FF2B5EF4-FFF2-40B4-BE49-F238E27FC236}">
                  <a16:creationId xmlns:a16="http://schemas.microsoft.com/office/drawing/2014/main" id="{3BDFD657-6D62-47DF-9DA1-88FE7C413B7F}"/>
                </a:ext>
              </a:extLst>
            </p:cNvPr>
            <p:cNvSpPr/>
            <p:nvPr/>
          </p:nvSpPr>
          <p:spPr>
            <a:xfrm>
              <a:off x="-1488524" y="9798308"/>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A0752B19-24D2-401E-B13A-E39759E23E75}"/>
                </a:ext>
              </a:extLst>
            </p:cNvPr>
            <p:cNvSpPr txBox="1"/>
            <p:nvPr/>
          </p:nvSpPr>
          <p:spPr>
            <a:xfrm>
              <a:off x="-1488524" y="9487402"/>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5D9BFFF9-83C2-498A-ACC3-528D8CC5C495}"/>
              </a:ext>
            </a:extLst>
          </p:cNvPr>
          <p:cNvSpPr txBox="1"/>
          <p:nvPr/>
        </p:nvSpPr>
        <p:spPr>
          <a:xfrm>
            <a:off x="11612468" y="3344491"/>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DF77AD7C-11DF-4E5E-93B3-BCC54191EA22}"/>
              </a:ext>
            </a:extLst>
          </p:cNvPr>
          <p:cNvSpPr txBox="1"/>
          <p:nvPr/>
        </p:nvSpPr>
        <p:spPr>
          <a:xfrm>
            <a:off x="2087465" y="1246336"/>
            <a:ext cx="13106396" cy="697559"/>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376092"/>
                </a:solidFill>
                <a:uFillTx/>
                <a:latin typeface="Calibri"/>
              </a:rPr>
              <a:t>Analysis Report</a:t>
            </a:r>
            <a:endParaRPr lang="en-US" sz="7200" b="1" i="0" u="none" strike="noStrike" kern="1200" cap="none" spc="0" baseline="0">
              <a:solidFill>
                <a:srgbClr val="376092"/>
              </a:solidFill>
              <a:uFillTx/>
              <a:latin typeface="Poppins Bold"/>
              <a:cs typeface="Poppins Bold"/>
            </a:endParaRPr>
          </a:p>
        </p:txBody>
      </p:sp>
      <p:sp>
        <p:nvSpPr>
          <p:cNvPr id="11" name="TextBox 5">
            <a:extLst>
              <a:ext uri="{FF2B5EF4-FFF2-40B4-BE49-F238E27FC236}">
                <a16:creationId xmlns:a16="http://schemas.microsoft.com/office/drawing/2014/main" id="{1B06C5FE-6743-4EF0-AC78-D77A887867E2}"/>
              </a:ext>
            </a:extLst>
          </p:cNvPr>
          <p:cNvSpPr txBox="1"/>
          <p:nvPr/>
        </p:nvSpPr>
        <p:spPr>
          <a:xfrm>
            <a:off x="1600200" y="3344491"/>
            <a:ext cx="15514734" cy="440120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000" b="0" i="0" u="none" strike="noStrike" kern="1200" cap="none" spc="0" baseline="0">
                <a:solidFill>
                  <a:srgbClr val="000000"/>
                </a:solidFill>
                <a:uFillTx/>
                <a:latin typeface="Calibri"/>
              </a:rPr>
              <a:t>The “Abu Jehad Home Appliances &amp; Furnishings” Facebook page was launched two months ago and organically gained over </a:t>
            </a:r>
            <a:r>
              <a:rPr lang="en-US" sz="4000" b="1" i="0" u="none" strike="noStrike" kern="1200" cap="none" spc="0" baseline="0">
                <a:solidFill>
                  <a:srgbClr val="000000"/>
                </a:solidFill>
                <a:uFillTx/>
                <a:latin typeface="Calibri"/>
              </a:rPr>
              <a:t>900 followers without any paid advertising</a:t>
            </a:r>
            <a:r>
              <a:rPr lang="en-US" sz="4000" b="0" i="0" u="none" strike="noStrike" kern="1200" cap="none" spc="0" baseline="0">
                <a:solidFill>
                  <a:srgbClr val="000000"/>
                </a:solidFill>
                <a:uFillTx/>
                <a:latin typeface="Calibri"/>
              </a:rPr>
              <a:t>.</a:t>
            </a:r>
            <a:br>
              <a:rPr lang="en-US" sz="4000" b="0" i="0" u="none" strike="noStrike" kern="1200" cap="none" spc="0" baseline="0">
                <a:solidFill>
                  <a:srgbClr val="000000"/>
                </a:solidFill>
                <a:uFillTx/>
                <a:latin typeface="Calibri"/>
              </a:rPr>
            </a:br>
            <a:r>
              <a:rPr lang="en-US" sz="4000" b="0" i="0" u="none" strike="noStrike" kern="1200" cap="none" spc="0" baseline="0">
                <a:solidFill>
                  <a:srgbClr val="000000"/>
                </a:solidFill>
                <a:uFillTx/>
                <a:latin typeface="Calibri"/>
              </a:rPr>
              <a:t>To further boost reach and engagement, the team launched a sponsored Facebook campaign with a budget of 80 EGP per day for 4 days, aiming to increase brand awareness and attract potential customers.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4000" b="0" i="0" u="none" strike="noStrike" kern="1200" cap="none" spc="0" baseline="0">
              <a:solidFill>
                <a:srgbClr val="000000"/>
              </a:solidFill>
              <a:uFillTx/>
              <a:latin typeface="Calibri"/>
              <a:cs typeface="Arial" pitchFamily="3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281F142-535E-47DF-831D-381AA7B09582}"/>
              </a:ext>
            </a:extLst>
          </p:cNvPr>
          <p:cNvSpPr/>
          <p:nvPr/>
        </p:nvSpPr>
        <p:spPr>
          <a:xfrm>
            <a:off x="0" y="-488691"/>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57E77E9E-7BDE-4ACA-AB17-ECBFE307CAFB}"/>
              </a:ext>
            </a:extLst>
          </p:cNvPr>
          <p:cNvGrpSpPr/>
          <p:nvPr/>
        </p:nvGrpSpPr>
        <p:grpSpPr>
          <a:xfrm>
            <a:off x="366537" y="-789502"/>
            <a:ext cx="17646274" cy="1339614"/>
            <a:chOff x="366537" y="-789502"/>
            <a:chExt cx="17646274" cy="1339614"/>
          </a:xfrm>
        </p:grpSpPr>
        <p:sp>
          <p:nvSpPr>
            <p:cNvPr id="4" name="Freeform 4">
              <a:extLst>
                <a:ext uri="{FF2B5EF4-FFF2-40B4-BE49-F238E27FC236}">
                  <a16:creationId xmlns:a16="http://schemas.microsoft.com/office/drawing/2014/main" id="{DE97CEE5-6B75-4F0F-A5C8-B9BC09C9A8D7}"/>
                </a:ext>
              </a:extLst>
            </p:cNvPr>
            <p:cNvSpPr/>
            <p:nvPr/>
          </p:nvSpPr>
          <p:spPr>
            <a:xfrm>
              <a:off x="366537" y="-478596"/>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135C514E-70C9-4980-98CC-D36781E6C3B8}"/>
                </a:ext>
              </a:extLst>
            </p:cNvPr>
            <p:cNvSpPr txBox="1"/>
            <p:nvPr/>
          </p:nvSpPr>
          <p:spPr>
            <a:xfrm>
              <a:off x="366537" y="-789502"/>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F5C0538C-8785-46E8-8747-32D4EC5C0B8B}"/>
              </a:ext>
            </a:extLst>
          </p:cNvPr>
          <p:cNvGrpSpPr/>
          <p:nvPr/>
        </p:nvGrpSpPr>
        <p:grpSpPr>
          <a:xfrm>
            <a:off x="-1488524" y="9487402"/>
            <a:ext cx="21265048" cy="1349709"/>
            <a:chOff x="-1488524" y="9487402"/>
            <a:chExt cx="21265048" cy="1349709"/>
          </a:xfrm>
        </p:grpSpPr>
        <p:sp>
          <p:nvSpPr>
            <p:cNvPr id="7" name="Freeform 44">
              <a:extLst>
                <a:ext uri="{FF2B5EF4-FFF2-40B4-BE49-F238E27FC236}">
                  <a16:creationId xmlns:a16="http://schemas.microsoft.com/office/drawing/2014/main" id="{69D8EB3D-E419-4E17-94FD-AF4FF807B320}"/>
                </a:ext>
              </a:extLst>
            </p:cNvPr>
            <p:cNvSpPr/>
            <p:nvPr/>
          </p:nvSpPr>
          <p:spPr>
            <a:xfrm>
              <a:off x="-1488524" y="9798308"/>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0AB83467-7122-4461-A0A1-7768B81EDDD7}"/>
                </a:ext>
              </a:extLst>
            </p:cNvPr>
            <p:cNvSpPr txBox="1"/>
            <p:nvPr/>
          </p:nvSpPr>
          <p:spPr>
            <a:xfrm>
              <a:off x="-1488524" y="9487402"/>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11">
            <a:extLst>
              <a:ext uri="{FF2B5EF4-FFF2-40B4-BE49-F238E27FC236}">
                <a16:creationId xmlns:a16="http://schemas.microsoft.com/office/drawing/2014/main" id="{BC54258D-912C-4917-9AA0-E63BE468E35D}"/>
              </a:ext>
            </a:extLst>
          </p:cNvPr>
          <p:cNvSpPr txBox="1"/>
          <p:nvPr/>
        </p:nvSpPr>
        <p:spPr>
          <a:xfrm>
            <a:off x="11612468" y="3344491"/>
            <a:ext cx="3581403" cy="116013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0" name="TextBox 26">
            <a:extLst>
              <a:ext uri="{FF2B5EF4-FFF2-40B4-BE49-F238E27FC236}">
                <a16:creationId xmlns:a16="http://schemas.microsoft.com/office/drawing/2014/main" id="{B23071E3-2C3E-4882-AF01-21FC2619BEC3}"/>
              </a:ext>
            </a:extLst>
          </p:cNvPr>
          <p:cNvSpPr txBox="1"/>
          <p:nvPr/>
        </p:nvSpPr>
        <p:spPr>
          <a:xfrm>
            <a:off x="2087465" y="720720"/>
            <a:ext cx="13106396" cy="697559"/>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376092"/>
                </a:solidFill>
                <a:uFillTx/>
                <a:latin typeface="Calibri"/>
              </a:rPr>
              <a:t>Recommendations</a:t>
            </a:r>
            <a:endParaRPr lang="en-US" sz="7200" b="1" i="0" u="none" strike="noStrike" kern="1200" cap="none" spc="0" baseline="0">
              <a:solidFill>
                <a:srgbClr val="376092"/>
              </a:solidFill>
              <a:uFillTx/>
              <a:latin typeface="Poppins Bold"/>
              <a:cs typeface="Poppins Bold"/>
            </a:endParaRPr>
          </a:p>
        </p:txBody>
      </p:sp>
      <p:graphicFrame>
        <p:nvGraphicFramePr>
          <p:cNvPr id="11" name="Table 8">
            <a:extLst>
              <a:ext uri="{FF2B5EF4-FFF2-40B4-BE49-F238E27FC236}">
                <a16:creationId xmlns:a16="http://schemas.microsoft.com/office/drawing/2014/main" id="{2314C242-D322-49A9-BEA1-E5D4B66B2260}"/>
              </a:ext>
            </a:extLst>
          </p:cNvPr>
          <p:cNvGraphicFramePr>
            <a:graphicFrameLocks noGrp="1"/>
          </p:cNvGraphicFramePr>
          <p:nvPr/>
        </p:nvGraphicFramePr>
        <p:xfrm>
          <a:off x="1493928" y="1481529"/>
          <a:ext cx="14706596" cy="7685669"/>
        </p:xfrm>
        <a:graphic>
          <a:graphicData uri="http://schemas.openxmlformats.org/drawingml/2006/table">
            <a:tbl>
              <a:tblPr firstRow="1" firstCol="1" bandRow="1">
                <a:effectLst/>
                <a:tableStyleId>{5C22544A-7EE6-4342-B048-85BDC9FD1C3A}</a:tableStyleId>
              </a:tblPr>
              <a:tblGrid>
                <a:gridCol w="2316065">
                  <a:extLst>
                    <a:ext uri="{9D8B030D-6E8A-4147-A177-3AD203B41FA5}">
                      <a16:colId xmlns:a16="http://schemas.microsoft.com/office/drawing/2014/main" val="1247369557"/>
                    </a:ext>
                  </a:extLst>
                </a:gridCol>
                <a:gridCol w="7488332">
                  <a:extLst>
                    <a:ext uri="{9D8B030D-6E8A-4147-A177-3AD203B41FA5}">
                      <a16:colId xmlns:a16="http://schemas.microsoft.com/office/drawing/2014/main" val="3345069298"/>
                    </a:ext>
                  </a:extLst>
                </a:gridCol>
                <a:gridCol w="4902198">
                  <a:extLst>
                    <a:ext uri="{9D8B030D-6E8A-4147-A177-3AD203B41FA5}">
                      <a16:colId xmlns:a16="http://schemas.microsoft.com/office/drawing/2014/main" val="3323409793"/>
                    </a:ext>
                  </a:extLst>
                </a:gridCol>
              </a:tblGrid>
              <a:tr h="346274">
                <a:tc>
                  <a:txBody>
                    <a:bodyPr/>
                    <a:lstStyle/>
                    <a:p>
                      <a:pPr lvl="0">
                        <a:lnSpc>
                          <a:spcPct val="115000"/>
                        </a:lnSpc>
                        <a:spcAft>
                          <a:spcPts val="1000"/>
                        </a:spcAft>
                        <a:buNone/>
                      </a:pPr>
                      <a:r>
                        <a:rPr lang="en-US" sz="2800"/>
                        <a:t>#</a:t>
                      </a:r>
                      <a:endParaRPr lang="en-US" sz="2800">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800"/>
                        <a:t>Recommendation</a:t>
                      </a:r>
                      <a:endParaRPr lang="en-US" sz="2800">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800"/>
                        <a:t>Purpose</a:t>
                      </a:r>
                      <a:endParaRPr lang="en-US" sz="2800">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484366741"/>
                  </a:ext>
                </a:extLst>
              </a:tr>
              <a:tr h="1086362">
                <a:tc>
                  <a:txBody>
                    <a:bodyPr/>
                    <a:lstStyle/>
                    <a:p>
                      <a:pPr lvl="0">
                        <a:lnSpc>
                          <a:spcPct val="115000"/>
                        </a:lnSpc>
                        <a:spcAft>
                          <a:spcPts val="1000"/>
                        </a:spcAft>
                        <a:buNone/>
                      </a:pPr>
                      <a:r>
                        <a:rPr lang="en-US" sz="2800">
                          <a:latin typeface="Cambria" pitchFamily="18"/>
                          <a:ea typeface="MS Mincho" pitchFamily="49"/>
                          <a:cs typeface="Arial" pitchFamily="34"/>
                        </a:rPr>
                        <a:t>1</a:t>
                      </a:r>
                    </a:p>
                  </a:txBody>
                  <a:tcPr marL="68580" marR="68580" marT="0" marB="0"/>
                </a:tc>
                <a:tc>
                  <a:txBody>
                    <a:bodyPr/>
                    <a:lstStyle/>
                    <a:p>
                      <a:pPr lvl="0">
                        <a:lnSpc>
                          <a:spcPct val="115000"/>
                        </a:lnSpc>
                        <a:spcAft>
                          <a:spcPts val="1000"/>
                        </a:spcAft>
                        <a:buNone/>
                      </a:pPr>
                      <a:r>
                        <a:rPr lang="en-US" sz="2800"/>
                        <a:t>Extend the Facebook campaign duration from 3 days to 7 days.</a:t>
                      </a:r>
                      <a:endParaRPr lang="en-US" sz="2800">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800"/>
                        <a:t>To reach a larger audience and achieve higher engagement.</a:t>
                      </a:r>
                      <a:endParaRPr lang="en-US" sz="2800">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1897816927"/>
                  </a:ext>
                </a:extLst>
              </a:tr>
              <a:tr h="1086362">
                <a:tc>
                  <a:txBody>
                    <a:bodyPr/>
                    <a:lstStyle/>
                    <a:p>
                      <a:pPr lvl="0">
                        <a:lnSpc>
                          <a:spcPct val="115000"/>
                        </a:lnSpc>
                        <a:spcAft>
                          <a:spcPts val="1000"/>
                        </a:spcAft>
                        <a:buNone/>
                      </a:pPr>
                      <a:r>
                        <a:rPr lang="en-US" sz="2800">
                          <a:latin typeface="Cambria" pitchFamily="18"/>
                          <a:ea typeface="MS Mincho" pitchFamily="49"/>
                          <a:cs typeface="Arial" pitchFamily="34"/>
                        </a:rPr>
                        <a:t>2</a:t>
                      </a:r>
                    </a:p>
                  </a:txBody>
                  <a:tcPr marL="68580" marR="68580" marT="0" marB="0"/>
                </a:tc>
                <a:tc>
                  <a:txBody>
                    <a:bodyPr/>
                    <a:lstStyle/>
                    <a:p>
                      <a:pPr lvl="0">
                        <a:lnSpc>
                          <a:spcPct val="115000"/>
                        </a:lnSpc>
                        <a:spcAft>
                          <a:spcPts val="1000"/>
                        </a:spcAft>
                        <a:buNone/>
                      </a:pPr>
                      <a:r>
                        <a:rPr lang="en-US" sz="2800"/>
                        <a:t>Use short video content (Reels) to showcase products.</a:t>
                      </a:r>
                      <a:endParaRPr lang="en-US" sz="2800">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800"/>
                        <a:t>Short videos attract more attention and boost interaction.</a:t>
                      </a:r>
                      <a:endParaRPr lang="en-US" sz="2800">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810046967"/>
                  </a:ext>
                </a:extLst>
              </a:tr>
              <a:tr h="1086362">
                <a:tc>
                  <a:txBody>
                    <a:bodyPr/>
                    <a:lstStyle/>
                    <a:p>
                      <a:pPr lvl="0">
                        <a:lnSpc>
                          <a:spcPct val="115000"/>
                        </a:lnSpc>
                        <a:spcAft>
                          <a:spcPts val="1000"/>
                        </a:spcAft>
                        <a:buNone/>
                      </a:pPr>
                      <a:r>
                        <a:rPr lang="en-US" sz="2800">
                          <a:latin typeface="Cambria" pitchFamily="18"/>
                          <a:ea typeface="MS Mincho" pitchFamily="49"/>
                          <a:cs typeface="Arial" pitchFamily="34"/>
                        </a:rPr>
                        <a:t>3</a:t>
                      </a:r>
                    </a:p>
                  </a:txBody>
                  <a:tcPr marL="68580" marR="68580" marT="0" marB="0"/>
                </a:tc>
                <a:tc>
                  <a:txBody>
                    <a:bodyPr/>
                    <a:lstStyle/>
                    <a:p>
                      <a:pPr lvl="0">
                        <a:lnSpc>
                          <a:spcPct val="115000"/>
                        </a:lnSpc>
                        <a:spcAft>
                          <a:spcPts val="1000"/>
                        </a:spcAft>
                        <a:buNone/>
                      </a:pPr>
                      <a:r>
                        <a:rPr lang="en-US" sz="2800"/>
                        <a:t>Try “Messages Ads” on Facebook.</a:t>
                      </a:r>
                      <a:endParaRPr lang="en-US" sz="2800">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800"/>
                        <a:t>To communicate directly with potential customers interested in buying.</a:t>
                      </a:r>
                      <a:endParaRPr lang="en-US" sz="2800">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1159196763"/>
                  </a:ext>
                </a:extLst>
              </a:tr>
              <a:tr h="1086362">
                <a:tc>
                  <a:txBody>
                    <a:bodyPr/>
                    <a:lstStyle/>
                    <a:p>
                      <a:pPr lvl="0">
                        <a:lnSpc>
                          <a:spcPct val="115000"/>
                        </a:lnSpc>
                        <a:spcAft>
                          <a:spcPts val="1000"/>
                        </a:spcAft>
                        <a:buNone/>
                      </a:pPr>
                      <a:r>
                        <a:rPr lang="en-US" sz="2800">
                          <a:latin typeface="Cambria" pitchFamily="18"/>
                          <a:ea typeface="MS Mincho" pitchFamily="49"/>
                          <a:cs typeface="Arial" pitchFamily="34"/>
                        </a:rPr>
                        <a:t>4</a:t>
                      </a:r>
                    </a:p>
                  </a:txBody>
                  <a:tcPr marL="68580" marR="68580" marT="0" marB="0"/>
                </a:tc>
                <a:tc>
                  <a:txBody>
                    <a:bodyPr/>
                    <a:lstStyle/>
                    <a:p>
                      <a:pPr lvl="0">
                        <a:lnSpc>
                          <a:spcPct val="115000"/>
                        </a:lnSpc>
                        <a:spcAft>
                          <a:spcPts val="1000"/>
                        </a:spcAft>
                        <a:buNone/>
                      </a:pPr>
                      <a:r>
                        <a:rPr lang="en-US" sz="2800"/>
                        <a:t>Respond quickly to comments and messages.</a:t>
                      </a:r>
                      <a:endParaRPr lang="en-US" sz="2800">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800"/>
                        <a:t>Builds trust and encourages customers to make purchase decisions.</a:t>
                      </a:r>
                      <a:endParaRPr lang="en-US" sz="2800">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1003050841"/>
                  </a:ext>
                </a:extLst>
              </a:tr>
              <a:tr h="1086362">
                <a:tc>
                  <a:txBody>
                    <a:bodyPr/>
                    <a:lstStyle/>
                    <a:p>
                      <a:pPr lvl="0">
                        <a:lnSpc>
                          <a:spcPct val="115000"/>
                        </a:lnSpc>
                        <a:spcAft>
                          <a:spcPts val="1000"/>
                        </a:spcAft>
                        <a:buNone/>
                      </a:pPr>
                      <a:r>
                        <a:rPr lang="en-US" sz="2800">
                          <a:latin typeface="Cambria" pitchFamily="18"/>
                          <a:ea typeface="MS Mincho" pitchFamily="49"/>
                          <a:cs typeface="Arial" pitchFamily="34"/>
                        </a:rPr>
                        <a:t>5</a:t>
                      </a:r>
                    </a:p>
                  </a:txBody>
                  <a:tcPr marL="68580" marR="68580" marT="0" marB="0"/>
                </a:tc>
                <a:tc>
                  <a:txBody>
                    <a:bodyPr/>
                    <a:lstStyle/>
                    <a:p>
                      <a:pPr lvl="0">
                        <a:lnSpc>
                          <a:spcPct val="115000"/>
                        </a:lnSpc>
                        <a:spcAft>
                          <a:spcPts val="1000"/>
                        </a:spcAft>
                        <a:buNone/>
                      </a:pPr>
                      <a:r>
                        <a:rPr lang="en-US" sz="2800"/>
                        <a:t>Improve the website or create a Google Business profile.</a:t>
                      </a:r>
                      <a:endParaRPr lang="en-US" sz="2800">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800"/>
                        <a:t>To increase online visibility and brand credibility.</a:t>
                      </a:r>
                      <a:endParaRPr lang="en-US" sz="2800">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2028909060"/>
                  </a:ext>
                </a:extLst>
              </a:tr>
              <a:tr h="1086362">
                <a:tc>
                  <a:txBody>
                    <a:bodyPr/>
                    <a:lstStyle/>
                    <a:p>
                      <a:pPr lvl="0">
                        <a:lnSpc>
                          <a:spcPct val="115000"/>
                        </a:lnSpc>
                        <a:spcAft>
                          <a:spcPts val="1000"/>
                        </a:spcAft>
                        <a:buNone/>
                      </a:pPr>
                      <a:r>
                        <a:rPr lang="en-US" sz="2800">
                          <a:latin typeface="Cambria" pitchFamily="18"/>
                          <a:ea typeface="MS Mincho" pitchFamily="49"/>
                          <a:cs typeface="Arial" pitchFamily="34"/>
                        </a:rPr>
                        <a:t>6</a:t>
                      </a:r>
                    </a:p>
                  </a:txBody>
                  <a:tcPr marL="68580" marR="68580" marT="0" marB="0"/>
                </a:tc>
                <a:tc>
                  <a:txBody>
                    <a:bodyPr/>
                    <a:lstStyle/>
                    <a:p>
                      <a:pPr lvl="0">
                        <a:lnSpc>
                          <a:spcPct val="115000"/>
                        </a:lnSpc>
                        <a:spcAft>
                          <a:spcPts val="1000"/>
                        </a:spcAft>
                        <a:buNone/>
                      </a:pPr>
                      <a:r>
                        <a:rPr lang="en-US" sz="2800"/>
                        <a:t>Launch seasonal offers (e.g., Bridal Week Sale or Ramadan Discounts).</a:t>
                      </a:r>
                      <a:endParaRPr lang="en-US" sz="2800">
                        <a:latin typeface="Cambria" pitchFamily="18"/>
                        <a:ea typeface="MS Mincho" pitchFamily="49"/>
                        <a:cs typeface="Arial" pitchFamily="34"/>
                      </a:endParaRPr>
                    </a:p>
                  </a:txBody>
                  <a:tcPr marL="68580" marR="68580" marT="0" marB="0"/>
                </a:tc>
                <a:tc>
                  <a:txBody>
                    <a:bodyPr/>
                    <a:lstStyle/>
                    <a:p>
                      <a:pPr lvl="0">
                        <a:lnSpc>
                          <a:spcPct val="115000"/>
                        </a:lnSpc>
                        <a:spcAft>
                          <a:spcPts val="1000"/>
                        </a:spcAft>
                        <a:buNone/>
                      </a:pPr>
                      <a:r>
                        <a:rPr lang="en-US" sz="2800"/>
                        <a:t>To attract customers during high-demand periods.</a:t>
                      </a:r>
                      <a:endParaRPr lang="en-US" sz="2800">
                        <a:latin typeface="Cambria" pitchFamily="18"/>
                        <a:ea typeface="MS Mincho" pitchFamily="49"/>
                        <a:cs typeface="Arial" pitchFamily="34"/>
                      </a:endParaRPr>
                    </a:p>
                  </a:txBody>
                  <a:tcPr marL="68580" marR="68580" marT="0" marB="0"/>
                </a:tc>
                <a:extLst>
                  <a:ext uri="{0D108BD9-81ED-4DB2-BD59-A6C34878D82A}">
                    <a16:rowId xmlns:a16="http://schemas.microsoft.com/office/drawing/2014/main" val="2281938003"/>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38CF115-AC82-450E-A181-D6D77B6B6BA8}"/>
              </a:ext>
            </a:extLst>
          </p:cNvPr>
          <p:cNvSpPr/>
          <p:nvPr/>
        </p:nvSpPr>
        <p:spPr>
          <a:xfrm>
            <a:off x="0" y="33622"/>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lIns="0" tIns="0" rIns="0" bIns="0"/>
          <a:lstStyle/>
          <a:p>
            <a:endParaRPr lang="en-US"/>
          </a:p>
        </p:txBody>
      </p:sp>
      <p:grpSp>
        <p:nvGrpSpPr>
          <p:cNvPr id="3" name="Group 3">
            <a:extLst>
              <a:ext uri="{FF2B5EF4-FFF2-40B4-BE49-F238E27FC236}">
                <a16:creationId xmlns:a16="http://schemas.microsoft.com/office/drawing/2014/main" id="{187740BE-BFCC-4EBC-B42E-F23862223640}"/>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3FEC655B-6F75-4163-8C71-33CCFD9A5341}"/>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6CBCE854-F17F-473B-ABD5-2D81DCCD4727}"/>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6">
            <a:extLst>
              <a:ext uri="{FF2B5EF4-FFF2-40B4-BE49-F238E27FC236}">
                <a16:creationId xmlns:a16="http://schemas.microsoft.com/office/drawing/2014/main" id="{2CC6563D-2C57-4737-8D0E-F8536BD806E2}"/>
              </a:ext>
            </a:extLst>
          </p:cNvPr>
          <p:cNvGrpSpPr/>
          <p:nvPr/>
        </p:nvGrpSpPr>
        <p:grpSpPr>
          <a:xfrm>
            <a:off x="-1534198" y="9451640"/>
            <a:ext cx="21265048" cy="1349709"/>
            <a:chOff x="-1534198" y="9451640"/>
            <a:chExt cx="21265048" cy="1349709"/>
          </a:xfrm>
        </p:grpSpPr>
        <p:sp>
          <p:nvSpPr>
            <p:cNvPr id="7" name="Freeform 7">
              <a:extLst>
                <a:ext uri="{FF2B5EF4-FFF2-40B4-BE49-F238E27FC236}">
                  <a16:creationId xmlns:a16="http://schemas.microsoft.com/office/drawing/2014/main" id="{E2D40CFB-2F64-4011-897F-1B419425809A}"/>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8">
              <a:extLst>
                <a:ext uri="{FF2B5EF4-FFF2-40B4-BE49-F238E27FC236}">
                  <a16:creationId xmlns:a16="http://schemas.microsoft.com/office/drawing/2014/main" id="{6E9A6059-1BE7-47AD-82C4-9D0457ED72AE}"/>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Freeform 9">
            <a:extLst>
              <a:ext uri="{FF2B5EF4-FFF2-40B4-BE49-F238E27FC236}">
                <a16:creationId xmlns:a16="http://schemas.microsoft.com/office/drawing/2014/main" id="{06B4FD4E-0A43-4960-8F3B-BBAE394AFFF6}"/>
              </a:ext>
            </a:extLst>
          </p:cNvPr>
          <p:cNvSpPr/>
          <p:nvPr/>
        </p:nvSpPr>
        <p:spPr>
          <a:xfrm>
            <a:off x="11594592" y="2631195"/>
            <a:ext cx="9223113" cy="7160492"/>
          </a:xfrm>
          <a:custGeom>
            <a:avLst/>
            <a:gdLst>
              <a:gd name="f0" fmla="val w"/>
              <a:gd name="f1" fmla="val h"/>
              <a:gd name="f2" fmla="val 0"/>
              <a:gd name="f3" fmla="val 9223117"/>
              <a:gd name="f4" fmla="val 7160493"/>
              <a:gd name="f5" fmla="*/ f0 1 9223117"/>
              <a:gd name="f6" fmla="*/ f1 1 7160493"/>
              <a:gd name="f7" fmla="val f2"/>
              <a:gd name="f8" fmla="val f3"/>
              <a:gd name="f9" fmla="val f4"/>
              <a:gd name="f10" fmla="+- f9 0 f7"/>
              <a:gd name="f11" fmla="+- f8 0 f7"/>
              <a:gd name="f12" fmla="*/ f11 1 9223117"/>
              <a:gd name="f13" fmla="*/ f10 1 7160493"/>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9223117" h="7160493">
                <a:moveTo>
                  <a:pt x="f2" y="f2"/>
                </a:moveTo>
                <a:lnTo>
                  <a:pt x="f3" y="f2"/>
                </a:lnTo>
                <a:lnTo>
                  <a:pt x="f3"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lIns="0" tIns="0" rIns="0" bIns="0"/>
          <a:lstStyle/>
          <a:p>
            <a:endParaRPr lang="en-US"/>
          </a:p>
        </p:txBody>
      </p:sp>
      <p:sp>
        <p:nvSpPr>
          <p:cNvPr id="10" name="TextBox 11">
            <a:extLst>
              <a:ext uri="{FF2B5EF4-FFF2-40B4-BE49-F238E27FC236}">
                <a16:creationId xmlns:a16="http://schemas.microsoft.com/office/drawing/2014/main" id="{F48BC03E-8721-4B5B-890E-BC50EBEB5AAA}"/>
              </a:ext>
            </a:extLst>
          </p:cNvPr>
          <p:cNvSpPr txBox="1"/>
          <p:nvPr/>
        </p:nvSpPr>
        <p:spPr>
          <a:xfrm>
            <a:off x="657828" y="3527517"/>
            <a:ext cx="12199879" cy="296308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ts val="24105"/>
              </a:lnSpc>
              <a:spcBef>
                <a:spcPts val="0"/>
              </a:spcBef>
              <a:spcAft>
                <a:spcPts val="0"/>
              </a:spcAft>
              <a:buNone/>
              <a:tabLst/>
              <a:defRPr sz="1800" b="0" i="0" u="none" strike="noStrike" kern="0" cap="none" spc="0" baseline="0">
                <a:solidFill>
                  <a:srgbClr val="000000"/>
                </a:solidFill>
                <a:uFillTx/>
              </a:defRPr>
            </a:pPr>
            <a:r>
              <a:rPr lang="en-US" sz="17217" b="0" i="0" u="none" strike="noStrike" kern="1200" cap="none" spc="0" baseline="0">
                <a:solidFill>
                  <a:srgbClr val="1A336B"/>
                </a:solidFill>
                <a:uFillTx/>
                <a:latin typeface="Lilita One"/>
                <a:ea typeface="Lilita One"/>
                <a:cs typeface="Lilita One"/>
              </a:rPr>
              <a:t>THANK YOU</a:t>
            </a:r>
          </a:p>
        </p:txBody>
      </p:sp>
      <p:sp>
        <p:nvSpPr>
          <p:cNvPr id="11" name="Freeform 13">
            <a:extLst>
              <a:ext uri="{FF2B5EF4-FFF2-40B4-BE49-F238E27FC236}">
                <a16:creationId xmlns:a16="http://schemas.microsoft.com/office/drawing/2014/main" id="{EA82A8EF-C1BE-4148-AF29-547EB9C10B70}"/>
              </a:ext>
            </a:extLst>
          </p:cNvPr>
          <p:cNvSpPr/>
          <p:nvPr/>
        </p:nvSpPr>
        <p:spPr>
          <a:xfrm flipH="1">
            <a:off x="13228579" y="1976457"/>
            <a:ext cx="2376964" cy="2376964"/>
          </a:xfrm>
          <a:custGeom>
            <a:avLst/>
            <a:gdLst>
              <a:gd name="f0" fmla="val w"/>
              <a:gd name="f1" fmla="val h"/>
              <a:gd name="f2" fmla="val 0"/>
              <a:gd name="f3" fmla="val 2376967"/>
              <a:gd name="f4" fmla="*/ f0 1 2376967"/>
              <a:gd name="f5" fmla="*/ f1 1 2376967"/>
              <a:gd name="f6" fmla="val f2"/>
              <a:gd name="f7" fmla="val f3"/>
              <a:gd name="f8" fmla="+- f7 0 f6"/>
              <a:gd name="f9" fmla="*/ f8 1 2376967"/>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376967" h="2376967">
                <a:moveTo>
                  <a:pt x="f3" y="f2"/>
                </a:moveTo>
                <a:lnTo>
                  <a:pt x="f2" y="f2"/>
                </a:lnTo>
                <a:lnTo>
                  <a:pt x="f2" y="f3"/>
                </a:lnTo>
                <a:lnTo>
                  <a:pt x="f3" y="f3"/>
                </a:lnTo>
                <a:lnTo>
                  <a:pt x="f3" y="f2"/>
                </a:lnTo>
                <a:close/>
              </a:path>
            </a:pathLst>
          </a:custGeom>
          <a:blipFill>
            <a:blip r:embed="rId5">
              <a:alphaModFix/>
              <a:extLst>
                <a:ext uri="{96DAC541-7B7A-43D3-8B79-37D633B846F1}">
                  <asvg:svgBlip xmlns:asvg="http://schemas.microsoft.com/office/drawing/2016/SVG/main" r:embed="rId6"/>
                </a:ext>
              </a:extLst>
            </a:blip>
            <a:stretch>
              <a:fillRect/>
            </a:stretch>
          </a:blipFill>
          <a:ln cap="flat">
            <a:noFill/>
            <a:prstDash val="solid"/>
          </a:ln>
        </p:spPr>
        <p:txBody>
          <a:bodyPr lIns="0" tIns="0" rIns="0" bIns="0"/>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3C9C1C9-5259-45E4-9B94-AB2518313528}"/>
              </a:ext>
            </a:extLst>
          </p:cNvPr>
          <p:cNvSpPr/>
          <p:nvPr/>
        </p:nvSpPr>
        <p:spPr>
          <a:xfrm>
            <a:off x="9637" y="-5047"/>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15">
            <a:extLst>
              <a:ext uri="{FF2B5EF4-FFF2-40B4-BE49-F238E27FC236}">
                <a16:creationId xmlns:a16="http://schemas.microsoft.com/office/drawing/2014/main" id="{6B7ACE05-7F5A-47A2-BB58-21ADF2B706E2}"/>
              </a:ext>
            </a:extLst>
          </p:cNvPr>
          <p:cNvGrpSpPr/>
          <p:nvPr/>
        </p:nvGrpSpPr>
        <p:grpSpPr>
          <a:xfrm>
            <a:off x="320862" y="-825264"/>
            <a:ext cx="17646274" cy="1339614"/>
            <a:chOff x="320862" y="-825264"/>
            <a:chExt cx="17646274" cy="1339614"/>
          </a:xfrm>
        </p:grpSpPr>
        <p:sp>
          <p:nvSpPr>
            <p:cNvPr id="4" name="Freeform 16">
              <a:extLst>
                <a:ext uri="{FF2B5EF4-FFF2-40B4-BE49-F238E27FC236}">
                  <a16:creationId xmlns:a16="http://schemas.microsoft.com/office/drawing/2014/main" id="{B74DCFE8-1F66-42F5-81CF-A0A0DA56EAE2}"/>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17">
              <a:extLst>
                <a:ext uri="{FF2B5EF4-FFF2-40B4-BE49-F238E27FC236}">
                  <a16:creationId xmlns:a16="http://schemas.microsoft.com/office/drawing/2014/main" id="{EC551412-D4D3-4ECE-B8FA-AF4DA6EA22E7}"/>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18">
            <a:extLst>
              <a:ext uri="{FF2B5EF4-FFF2-40B4-BE49-F238E27FC236}">
                <a16:creationId xmlns:a16="http://schemas.microsoft.com/office/drawing/2014/main" id="{6577FB9C-4C1B-48F3-BF98-F9562485793F}"/>
              </a:ext>
            </a:extLst>
          </p:cNvPr>
          <p:cNvGrpSpPr/>
          <p:nvPr/>
        </p:nvGrpSpPr>
        <p:grpSpPr>
          <a:xfrm>
            <a:off x="-1534198" y="9451640"/>
            <a:ext cx="21265048" cy="1349709"/>
            <a:chOff x="-1534198" y="9451640"/>
            <a:chExt cx="21265048" cy="1349709"/>
          </a:xfrm>
        </p:grpSpPr>
        <p:sp>
          <p:nvSpPr>
            <p:cNvPr id="7" name="Freeform 19">
              <a:extLst>
                <a:ext uri="{FF2B5EF4-FFF2-40B4-BE49-F238E27FC236}">
                  <a16:creationId xmlns:a16="http://schemas.microsoft.com/office/drawing/2014/main" id="{57C79E4E-A127-473D-922B-CC08F715DB53}"/>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20">
              <a:extLst>
                <a:ext uri="{FF2B5EF4-FFF2-40B4-BE49-F238E27FC236}">
                  <a16:creationId xmlns:a16="http://schemas.microsoft.com/office/drawing/2014/main" id="{A39F123E-1935-4C88-BF31-2EFFFEF70EC0}"/>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Freeform 21">
            <a:extLst>
              <a:ext uri="{FF2B5EF4-FFF2-40B4-BE49-F238E27FC236}">
                <a16:creationId xmlns:a16="http://schemas.microsoft.com/office/drawing/2014/main" id="{D9AB180A-DD9B-48C1-A19E-C3C39FBCE152}"/>
              </a:ext>
            </a:extLst>
          </p:cNvPr>
          <p:cNvSpPr/>
          <p:nvPr/>
        </p:nvSpPr>
        <p:spPr>
          <a:xfrm>
            <a:off x="514807" y="3124669"/>
            <a:ext cx="1254968" cy="1392475"/>
          </a:xfrm>
          <a:custGeom>
            <a:avLst/>
            <a:gdLst>
              <a:gd name="f0" fmla="val w"/>
              <a:gd name="f1" fmla="val h"/>
              <a:gd name="f2" fmla="val 0"/>
              <a:gd name="f3" fmla="val 1254970"/>
              <a:gd name="f4" fmla="val 1392477"/>
              <a:gd name="f5" fmla="*/ f0 1 1254970"/>
              <a:gd name="f6" fmla="*/ f1 1 1392477"/>
              <a:gd name="f7" fmla="val f2"/>
              <a:gd name="f8" fmla="val f3"/>
              <a:gd name="f9" fmla="val f4"/>
              <a:gd name="f10" fmla="+- f9 0 f7"/>
              <a:gd name="f11" fmla="+- f8 0 f7"/>
              <a:gd name="f12" fmla="*/ f11 1 1254970"/>
              <a:gd name="f13" fmla="*/ f10 1 1392477"/>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254970" h="1392477">
                <a:moveTo>
                  <a:pt x="f2" y="f2"/>
                </a:moveTo>
                <a:lnTo>
                  <a:pt x="f3" y="f2"/>
                </a:lnTo>
                <a:lnTo>
                  <a:pt x="f3"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lIns="0" tIns="0" rIns="0" bIns="0"/>
          <a:lstStyle/>
          <a:p>
            <a:endParaRPr lang="en-US"/>
          </a:p>
        </p:txBody>
      </p:sp>
      <p:sp>
        <p:nvSpPr>
          <p:cNvPr id="10" name="Freeform 22">
            <a:extLst>
              <a:ext uri="{FF2B5EF4-FFF2-40B4-BE49-F238E27FC236}">
                <a16:creationId xmlns:a16="http://schemas.microsoft.com/office/drawing/2014/main" id="{55FD1987-66F8-4413-B158-E86E8D256333}"/>
              </a:ext>
            </a:extLst>
          </p:cNvPr>
          <p:cNvSpPr/>
          <p:nvPr/>
        </p:nvSpPr>
        <p:spPr>
          <a:xfrm>
            <a:off x="12420596" y="1680959"/>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5">
              <a:alphaModFix/>
              <a:extLst>
                <a:ext uri="{96DAC541-7B7A-43D3-8B79-37D633B846F1}">
                  <asvg:svgBlip xmlns:asvg="http://schemas.microsoft.com/office/drawing/2016/SVG/main" r:embed="rId6"/>
                </a:ext>
              </a:extLst>
            </a:blip>
            <a:stretch>
              <a:fillRect/>
            </a:stretch>
          </a:blipFill>
          <a:ln cap="flat">
            <a:noFill/>
            <a:prstDash val="solid"/>
          </a:ln>
        </p:spPr>
        <p:txBody>
          <a:bodyPr lIns="0" tIns="0" rIns="0" bIns="0"/>
          <a:lstStyle/>
          <a:p>
            <a:endParaRPr lang="en-US"/>
          </a:p>
        </p:txBody>
      </p:sp>
      <p:sp>
        <p:nvSpPr>
          <p:cNvPr id="11" name="Freeform 23">
            <a:extLst>
              <a:ext uri="{FF2B5EF4-FFF2-40B4-BE49-F238E27FC236}">
                <a16:creationId xmlns:a16="http://schemas.microsoft.com/office/drawing/2014/main" id="{2945E90D-E6E7-425F-B7A7-7764076E7DF1}"/>
              </a:ext>
            </a:extLst>
          </p:cNvPr>
          <p:cNvSpPr/>
          <p:nvPr/>
        </p:nvSpPr>
        <p:spPr>
          <a:xfrm flipH="1">
            <a:off x="-394060" y="6999731"/>
            <a:ext cx="1956093" cy="3089794"/>
          </a:xfrm>
          <a:custGeom>
            <a:avLst/>
            <a:gdLst>
              <a:gd name="f0" fmla="val w"/>
              <a:gd name="f1" fmla="val h"/>
              <a:gd name="f2" fmla="val 0"/>
              <a:gd name="f3" fmla="val 1956093"/>
              <a:gd name="f4" fmla="val 3089794"/>
              <a:gd name="f5" fmla="*/ f0 1 1956093"/>
              <a:gd name="f6" fmla="*/ f1 1 3089794"/>
              <a:gd name="f7" fmla="val f2"/>
              <a:gd name="f8" fmla="val f3"/>
              <a:gd name="f9" fmla="val f4"/>
              <a:gd name="f10" fmla="+- f9 0 f7"/>
              <a:gd name="f11" fmla="+- f8 0 f7"/>
              <a:gd name="f12" fmla="*/ f11 1 1956093"/>
              <a:gd name="f13" fmla="*/ f10 1 3089794"/>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956093" h="3089794">
                <a:moveTo>
                  <a:pt x="f3" y="f2"/>
                </a:moveTo>
                <a:lnTo>
                  <a:pt x="f2" y="f2"/>
                </a:lnTo>
                <a:lnTo>
                  <a:pt x="f2" y="f4"/>
                </a:lnTo>
                <a:lnTo>
                  <a:pt x="f3" y="f4"/>
                </a:lnTo>
                <a:lnTo>
                  <a:pt x="f3" y="f2"/>
                </a:lnTo>
                <a:close/>
              </a:path>
            </a:pathLst>
          </a:custGeom>
          <a:blipFill>
            <a:blip r:embed="rId7">
              <a:alphaModFix/>
              <a:extLst>
                <a:ext uri="{96DAC541-7B7A-43D3-8B79-37D633B846F1}">
                  <asvg:svgBlip xmlns:asvg="http://schemas.microsoft.com/office/drawing/2016/SVG/main" r:embed="rId8"/>
                </a:ext>
              </a:extLst>
            </a:blip>
            <a:stretch>
              <a:fillRect/>
            </a:stretch>
          </a:blipFill>
          <a:ln cap="flat">
            <a:noFill/>
            <a:prstDash val="solid"/>
          </a:ln>
        </p:spPr>
        <p:txBody>
          <a:bodyPr lIns="0" tIns="0" rIns="0" bIns="0"/>
          <a:lstStyle/>
          <a:p>
            <a:endParaRPr lang="en-US"/>
          </a:p>
        </p:txBody>
      </p:sp>
      <p:sp>
        <p:nvSpPr>
          <p:cNvPr id="12" name="Freeform 24">
            <a:extLst>
              <a:ext uri="{FF2B5EF4-FFF2-40B4-BE49-F238E27FC236}">
                <a16:creationId xmlns:a16="http://schemas.microsoft.com/office/drawing/2014/main" id="{28E6E19E-3DCF-4D68-BF4B-B0EFA394E5BB}"/>
              </a:ext>
            </a:extLst>
          </p:cNvPr>
          <p:cNvSpPr/>
          <p:nvPr/>
        </p:nvSpPr>
        <p:spPr>
          <a:xfrm rot="19429647" flipH="1">
            <a:off x="16414339" y="8365122"/>
            <a:ext cx="3766605" cy="1202307"/>
          </a:xfrm>
          <a:custGeom>
            <a:avLst/>
            <a:gdLst>
              <a:gd name="f0" fmla="val w"/>
              <a:gd name="f1" fmla="val h"/>
              <a:gd name="f2" fmla="val 0"/>
              <a:gd name="f3" fmla="val 3766602"/>
              <a:gd name="f4" fmla="val 1202307"/>
              <a:gd name="f5" fmla="*/ f0 1 3766602"/>
              <a:gd name="f6" fmla="*/ f1 1 1202307"/>
              <a:gd name="f7" fmla="val f2"/>
              <a:gd name="f8" fmla="val f3"/>
              <a:gd name="f9" fmla="val f4"/>
              <a:gd name="f10" fmla="+- f9 0 f7"/>
              <a:gd name="f11" fmla="+- f8 0 f7"/>
              <a:gd name="f12" fmla="*/ f11 1 3766602"/>
              <a:gd name="f13" fmla="*/ f10 1 1202307"/>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3766602" h="1202307">
                <a:moveTo>
                  <a:pt x="f3" y="f2"/>
                </a:moveTo>
                <a:lnTo>
                  <a:pt x="f2" y="f2"/>
                </a:lnTo>
                <a:lnTo>
                  <a:pt x="f2" y="f4"/>
                </a:lnTo>
                <a:lnTo>
                  <a:pt x="f3" y="f4"/>
                </a:lnTo>
                <a:lnTo>
                  <a:pt x="f3" y="f2"/>
                </a:lnTo>
                <a:close/>
              </a:path>
            </a:pathLst>
          </a:custGeom>
          <a:blipFill>
            <a:blip r:embed="rId9">
              <a:alphaModFix/>
              <a:extLst>
                <a:ext uri="{96DAC541-7B7A-43D3-8B79-37D633B846F1}">
                  <asvg:svgBlip xmlns:asvg="http://schemas.microsoft.com/office/drawing/2016/SVG/main" r:embed="rId10"/>
                </a:ext>
              </a:extLst>
            </a:blip>
            <a:stretch>
              <a:fillRect/>
            </a:stretch>
          </a:blipFill>
          <a:ln cap="flat">
            <a:noFill/>
            <a:prstDash val="solid"/>
          </a:ln>
        </p:spPr>
        <p:txBody>
          <a:bodyPr lIns="0" tIns="0" rIns="0" bIns="0"/>
          <a:lstStyle/>
          <a:p>
            <a:endParaRPr lang="en-US"/>
          </a:p>
        </p:txBody>
      </p:sp>
      <p:sp>
        <p:nvSpPr>
          <p:cNvPr id="13" name="Freeform 25">
            <a:extLst>
              <a:ext uri="{FF2B5EF4-FFF2-40B4-BE49-F238E27FC236}">
                <a16:creationId xmlns:a16="http://schemas.microsoft.com/office/drawing/2014/main" id="{982ED096-7689-4A69-875C-496EA47E9399}"/>
              </a:ext>
            </a:extLst>
          </p:cNvPr>
          <p:cNvSpPr/>
          <p:nvPr/>
        </p:nvSpPr>
        <p:spPr>
          <a:xfrm rot="19007818">
            <a:off x="5100714" y="1298564"/>
            <a:ext cx="1266142" cy="913924"/>
          </a:xfrm>
          <a:custGeom>
            <a:avLst/>
            <a:gdLst>
              <a:gd name="f0" fmla="val w"/>
              <a:gd name="f1" fmla="val h"/>
              <a:gd name="f2" fmla="val 0"/>
              <a:gd name="f3" fmla="val 1266140"/>
              <a:gd name="f4" fmla="val 913923"/>
              <a:gd name="f5" fmla="*/ f0 1 1266140"/>
              <a:gd name="f6" fmla="*/ f1 1 913923"/>
              <a:gd name="f7" fmla="val f2"/>
              <a:gd name="f8" fmla="val f3"/>
              <a:gd name="f9" fmla="val f4"/>
              <a:gd name="f10" fmla="+- f9 0 f7"/>
              <a:gd name="f11" fmla="+- f8 0 f7"/>
              <a:gd name="f12" fmla="*/ f11 1 1266140"/>
              <a:gd name="f13" fmla="*/ f10 1 913923"/>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266140" h="913923">
                <a:moveTo>
                  <a:pt x="f2" y="f2"/>
                </a:moveTo>
                <a:lnTo>
                  <a:pt x="f3" y="f2"/>
                </a:lnTo>
                <a:lnTo>
                  <a:pt x="f3" y="f4"/>
                </a:lnTo>
                <a:lnTo>
                  <a:pt x="f2" y="f4"/>
                </a:lnTo>
                <a:lnTo>
                  <a:pt x="f2" y="f2"/>
                </a:lnTo>
                <a:close/>
              </a:path>
            </a:pathLst>
          </a:custGeom>
          <a:blipFill>
            <a:blip r:embed="rId11">
              <a:alphaModFix/>
              <a:extLst>
                <a:ext uri="{96DAC541-7B7A-43D3-8B79-37D633B846F1}">
                  <asvg:svgBlip xmlns:asvg="http://schemas.microsoft.com/office/drawing/2016/SVG/main" r:embed="rId12"/>
                </a:ext>
              </a:extLst>
            </a:blip>
            <a:stretch>
              <a:fillRect/>
            </a:stretch>
          </a:blipFill>
          <a:ln cap="flat">
            <a:noFill/>
            <a:prstDash val="solid"/>
          </a:ln>
        </p:spPr>
        <p:txBody>
          <a:bodyPr lIns="0" tIns="0" rIns="0" bIns="0"/>
          <a:lstStyle/>
          <a:p>
            <a:endParaRPr lang="en-US"/>
          </a:p>
        </p:txBody>
      </p:sp>
      <p:sp>
        <p:nvSpPr>
          <p:cNvPr id="14" name="TextBox 26">
            <a:extLst>
              <a:ext uri="{FF2B5EF4-FFF2-40B4-BE49-F238E27FC236}">
                <a16:creationId xmlns:a16="http://schemas.microsoft.com/office/drawing/2014/main" id="{658DCEC5-CE56-4BA4-A5BF-98ABE3E7168A}"/>
              </a:ext>
            </a:extLst>
          </p:cNvPr>
          <p:cNvSpPr txBox="1"/>
          <p:nvPr/>
        </p:nvSpPr>
        <p:spPr>
          <a:xfrm>
            <a:off x="3377775" y="1650903"/>
            <a:ext cx="11532458" cy="121981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1008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Introduction</a:t>
            </a:r>
            <a:endParaRPr lang="en-US" sz="7200" b="0" i="0" u="none" strike="noStrike" kern="1200" cap="none" spc="0" baseline="0">
              <a:solidFill>
                <a:srgbClr val="1A336B"/>
              </a:solidFill>
              <a:uFillTx/>
              <a:latin typeface="Lilita One"/>
              <a:ea typeface="Lilita One"/>
              <a:cs typeface="Lilita One"/>
            </a:endParaRPr>
          </a:p>
        </p:txBody>
      </p:sp>
      <p:sp>
        <p:nvSpPr>
          <p:cNvPr id="15" name="Freeform 34">
            <a:extLst>
              <a:ext uri="{FF2B5EF4-FFF2-40B4-BE49-F238E27FC236}">
                <a16:creationId xmlns:a16="http://schemas.microsoft.com/office/drawing/2014/main" id="{859F4426-CC95-434F-A38F-0CAB87493232}"/>
              </a:ext>
            </a:extLst>
          </p:cNvPr>
          <p:cNvSpPr/>
          <p:nvPr/>
        </p:nvSpPr>
        <p:spPr>
          <a:xfrm rot="801579">
            <a:off x="16263326" y="3592896"/>
            <a:ext cx="1279748" cy="1177372"/>
          </a:xfrm>
          <a:custGeom>
            <a:avLst/>
            <a:gdLst>
              <a:gd name="f0" fmla="val w"/>
              <a:gd name="f1" fmla="val h"/>
              <a:gd name="f2" fmla="val 0"/>
              <a:gd name="f3" fmla="val 1279751"/>
              <a:gd name="f4" fmla="val 1177371"/>
              <a:gd name="f5" fmla="val 1177370"/>
              <a:gd name="f6" fmla="*/ f0 1 1279751"/>
              <a:gd name="f7" fmla="*/ f1 1 1177371"/>
              <a:gd name="f8" fmla="val f2"/>
              <a:gd name="f9" fmla="val f3"/>
              <a:gd name="f10" fmla="val f4"/>
              <a:gd name="f11" fmla="+- f10 0 f8"/>
              <a:gd name="f12" fmla="+- f9 0 f8"/>
              <a:gd name="f13" fmla="*/ f12 1 1279751"/>
              <a:gd name="f14" fmla="*/ f11 1 117737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279751" h="1177371">
                <a:moveTo>
                  <a:pt x="f2" y="f2"/>
                </a:moveTo>
                <a:lnTo>
                  <a:pt x="f3" y="f2"/>
                </a:lnTo>
                <a:lnTo>
                  <a:pt x="f3" y="f5"/>
                </a:lnTo>
                <a:lnTo>
                  <a:pt x="f2" y="f5"/>
                </a:lnTo>
                <a:lnTo>
                  <a:pt x="f2" y="f2"/>
                </a:lnTo>
                <a:close/>
              </a:path>
            </a:pathLst>
          </a:custGeom>
          <a:blipFill>
            <a:blip r:embed="rId13">
              <a:alphaModFix/>
              <a:extLst>
                <a:ext uri="{96DAC541-7B7A-43D3-8B79-37D633B846F1}">
                  <asvg:svgBlip xmlns:asvg="http://schemas.microsoft.com/office/drawing/2016/SVG/main" r:embed="rId14"/>
                </a:ext>
              </a:extLst>
            </a:blip>
            <a:stretch>
              <a:fillRect/>
            </a:stretch>
          </a:blipFill>
          <a:ln cap="flat">
            <a:noFill/>
            <a:prstDash val="solid"/>
          </a:ln>
        </p:spPr>
        <p:txBody>
          <a:bodyPr lIns="0" tIns="0" rIns="0" bIns="0"/>
          <a:lstStyle/>
          <a:p>
            <a:endParaRPr lang="en-US"/>
          </a:p>
        </p:txBody>
      </p:sp>
      <p:sp>
        <p:nvSpPr>
          <p:cNvPr id="16" name="Rectangle: Rounded Corners 5">
            <a:extLst>
              <a:ext uri="{FF2B5EF4-FFF2-40B4-BE49-F238E27FC236}">
                <a16:creationId xmlns:a16="http://schemas.microsoft.com/office/drawing/2014/main" id="{7DE439A6-E752-408E-B023-D701170C1C7C}"/>
              </a:ext>
            </a:extLst>
          </p:cNvPr>
          <p:cNvSpPr/>
          <p:nvPr/>
        </p:nvSpPr>
        <p:spPr>
          <a:xfrm>
            <a:off x="2974021" y="2852863"/>
            <a:ext cx="11943545" cy="645725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blipFill>
            <a:blip r:embed="rId15">
              <a:alphaModFix/>
            </a:blip>
            <a:stretch>
              <a:fillRect/>
            </a:stretch>
          </a:blipFill>
          <a:ln w="25402" cap="flat">
            <a:solidFill>
              <a:srgbClr val="1C334E"/>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FFFFFF"/>
              </a:solidFill>
              <a:uFillTx/>
              <a:latin typeface="Calibri"/>
              <a:cs typeface="Arial" pitchFamily="3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4C9D645-46C1-4296-8514-DB3979FA6B8C}"/>
              </a:ext>
            </a:extLst>
          </p:cNvPr>
          <p:cNvSpPr/>
          <p:nvPr/>
        </p:nvSpPr>
        <p:spPr>
          <a:xfrm>
            <a:off x="9637" y="-5047"/>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86ED6511-F7FA-4263-8D78-DFF7DEC71BBA}"/>
              </a:ext>
            </a:extLst>
          </p:cNvPr>
          <p:cNvGrpSpPr/>
          <p:nvPr/>
        </p:nvGrpSpPr>
        <p:grpSpPr>
          <a:xfrm>
            <a:off x="1976164" y="3425653"/>
            <a:ext cx="14206484" cy="4613449"/>
            <a:chOff x="1976164" y="3425653"/>
            <a:chExt cx="14206484" cy="4613449"/>
          </a:xfrm>
        </p:grpSpPr>
        <p:sp>
          <p:nvSpPr>
            <p:cNvPr id="4" name="Freeform 4">
              <a:extLst>
                <a:ext uri="{FF2B5EF4-FFF2-40B4-BE49-F238E27FC236}">
                  <a16:creationId xmlns:a16="http://schemas.microsoft.com/office/drawing/2014/main" id="{A7F73D3E-7671-4B46-A6A4-EBAEA508A75B}"/>
                </a:ext>
              </a:extLst>
            </p:cNvPr>
            <p:cNvSpPr/>
            <p:nvPr/>
          </p:nvSpPr>
          <p:spPr>
            <a:xfrm>
              <a:off x="1976164" y="3640701"/>
              <a:ext cx="14206484" cy="4398392"/>
            </a:xfrm>
            <a:custGeom>
              <a:avLst/>
              <a:gdLst>
                <a:gd name="f0" fmla="val w"/>
                <a:gd name="f1" fmla="val h"/>
                <a:gd name="f2" fmla="val 0"/>
                <a:gd name="f3" fmla="val 1414224"/>
                <a:gd name="f4" fmla="val 584439"/>
                <a:gd name="f5" fmla="val 30528"/>
                <a:gd name="f6" fmla="val 1383696"/>
                <a:gd name="f7" fmla="val 1391793"/>
                <a:gd name="f8" fmla="val 1399558"/>
                <a:gd name="f9" fmla="val 3216"/>
                <a:gd name="f10" fmla="val 1405283"/>
                <a:gd name="f11" fmla="val 8942"/>
                <a:gd name="f12" fmla="val 1411008"/>
                <a:gd name="f13" fmla="val 14667"/>
                <a:gd name="f14" fmla="val 22432"/>
                <a:gd name="f15" fmla="val 553911"/>
                <a:gd name="f16" fmla="val 562007"/>
                <a:gd name="f17" fmla="val 569772"/>
                <a:gd name="f18" fmla="val 575497"/>
                <a:gd name="f19" fmla="val 581223"/>
                <a:gd name="f20" fmla="val 13668"/>
                <a:gd name="f21" fmla="val 570771"/>
                <a:gd name="f22" fmla="*/ f0 1 1414224"/>
                <a:gd name="f23" fmla="*/ f1 1 584439"/>
                <a:gd name="f24" fmla="val f2"/>
                <a:gd name="f25" fmla="val f3"/>
                <a:gd name="f26" fmla="val f4"/>
                <a:gd name="f27" fmla="+- f26 0 f24"/>
                <a:gd name="f28" fmla="+- f25 0 f24"/>
                <a:gd name="f29" fmla="*/ f28 1 1414224"/>
                <a:gd name="f30" fmla="*/ f27 1 58443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414224" h="584439">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20"/>
                    <a:pt x="f20" y="f2"/>
                    <a:pt x="f5" y="f2"/>
                  </a:cubicBezTo>
                  <a:close/>
                </a:path>
              </a:pathLst>
            </a:custGeom>
            <a:solidFill>
              <a:srgbClr val="DCE6FF"/>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4A36AB60-C04C-44A8-BEDF-32C264EBD4BE}"/>
                </a:ext>
              </a:extLst>
            </p:cNvPr>
            <p:cNvSpPr txBox="1"/>
            <p:nvPr/>
          </p:nvSpPr>
          <p:spPr>
            <a:xfrm>
              <a:off x="1976164" y="3425653"/>
              <a:ext cx="14206484" cy="461344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38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15">
            <a:extLst>
              <a:ext uri="{FF2B5EF4-FFF2-40B4-BE49-F238E27FC236}">
                <a16:creationId xmlns:a16="http://schemas.microsoft.com/office/drawing/2014/main" id="{E291CE89-A9C9-4897-95E1-A4225A9CB09E}"/>
              </a:ext>
            </a:extLst>
          </p:cNvPr>
          <p:cNvGrpSpPr/>
          <p:nvPr/>
        </p:nvGrpSpPr>
        <p:grpSpPr>
          <a:xfrm>
            <a:off x="320862" y="-825264"/>
            <a:ext cx="17646274" cy="1339614"/>
            <a:chOff x="320862" y="-825264"/>
            <a:chExt cx="17646274" cy="1339614"/>
          </a:xfrm>
        </p:grpSpPr>
        <p:sp>
          <p:nvSpPr>
            <p:cNvPr id="7" name="Freeform 16">
              <a:extLst>
                <a:ext uri="{FF2B5EF4-FFF2-40B4-BE49-F238E27FC236}">
                  <a16:creationId xmlns:a16="http://schemas.microsoft.com/office/drawing/2014/main" id="{E29F9D21-6DE9-431B-8530-5F5DE1FAE734}"/>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8" name="TextBox 17">
              <a:extLst>
                <a:ext uri="{FF2B5EF4-FFF2-40B4-BE49-F238E27FC236}">
                  <a16:creationId xmlns:a16="http://schemas.microsoft.com/office/drawing/2014/main" id="{DD9EC166-EBAB-4225-8E4D-329D61ED1C35}"/>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9" name="Group 18">
            <a:extLst>
              <a:ext uri="{FF2B5EF4-FFF2-40B4-BE49-F238E27FC236}">
                <a16:creationId xmlns:a16="http://schemas.microsoft.com/office/drawing/2014/main" id="{2FFE1C86-29E2-457F-A49A-CBF1C0699CEB}"/>
              </a:ext>
            </a:extLst>
          </p:cNvPr>
          <p:cNvGrpSpPr/>
          <p:nvPr/>
        </p:nvGrpSpPr>
        <p:grpSpPr>
          <a:xfrm>
            <a:off x="-1534198" y="9451640"/>
            <a:ext cx="21265048" cy="1349709"/>
            <a:chOff x="-1534198" y="9451640"/>
            <a:chExt cx="21265048" cy="1349709"/>
          </a:xfrm>
        </p:grpSpPr>
        <p:sp>
          <p:nvSpPr>
            <p:cNvPr id="10" name="Freeform 19">
              <a:extLst>
                <a:ext uri="{FF2B5EF4-FFF2-40B4-BE49-F238E27FC236}">
                  <a16:creationId xmlns:a16="http://schemas.microsoft.com/office/drawing/2014/main" id="{7EC17A73-9AE9-4D88-9C4F-78963866D792}"/>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1" name="TextBox 20">
              <a:extLst>
                <a:ext uri="{FF2B5EF4-FFF2-40B4-BE49-F238E27FC236}">
                  <a16:creationId xmlns:a16="http://schemas.microsoft.com/office/drawing/2014/main" id="{B37EBB19-6BF3-483D-AFC3-A387E7C8CB5E}"/>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2" name="Freeform 21">
            <a:extLst>
              <a:ext uri="{FF2B5EF4-FFF2-40B4-BE49-F238E27FC236}">
                <a16:creationId xmlns:a16="http://schemas.microsoft.com/office/drawing/2014/main" id="{BADB4EC4-9D0E-4084-906A-FCEE744BAE0A}"/>
              </a:ext>
            </a:extLst>
          </p:cNvPr>
          <p:cNvSpPr/>
          <p:nvPr/>
        </p:nvSpPr>
        <p:spPr>
          <a:xfrm>
            <a:off x="514807" y="3124669"/>
            <a:ext cx="1254968" cy="1392475"/>
          </a:xfrm>
          <a:custGeom>
            <a:avLst/>
            <a:gdLst>
              <a:gd name="f0" fmla="val w"/>
              <a:gd name="f1" fmla="val h"/>
              <a:gd name="f2" fmla="val 0"/>
              <a:gd name="f3" fmla="val 1254970"/>
              <a:gd name="f4" fmla="val 1392477"/>
              <a:gd name="f5" fmla="*/ f0 1 1254970"/>
              <a:gd name="f6" fmla="*/ f1 1 1392477"/>
              <a:gd name="f7" fmla="val f2"/>
              <a:gd name="f8" fmla="val f3"/>
              <a:gd name="f9" fmla="val f4"/>
              <a:gd name="f10" fmla="+- f9 0 f7"/>
              <a:gd name="f11" fmla="+- f8 0 f7"/>
              <a:gd name="f12" fmla="*/ f11 1 1254970"/>
              <a:gd name="f13" fmla="*/ f10 1 1392477"/>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254970" h="1392477">
                <a:moveTo>
                  <a:pt x="f2" y="f2"/>
                </a:moveTo>
                <a:lnTo>
                  <a:pt x="f3" y="f2"/>
                </a:lnTo>
                <a:lnTo>
                  <a:pt x="f3"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lIns="0" tIns="0" rIns="0" bIns="0"/>
          <a:lstStyle/>
          <a:p>
            <a:endParaRPr lang="en-US"/>
          </a:p>
        </p:txBody>
      </p:sp>
      <p:sp>
        <p:nvSpPr>
          <p:cNvPr id="13" name="Freeform 22">
            <a:extLst>
              <a:ext uri="{FF2B5EF4-FFF2-40B4-BE49-F238E27FC236}">
                <a16:creationId xmlns:a16="http://schemas.microsoft.com/office/drawing/2014/main" id="{198A1A72-77D5-49C2-93A1-E0EB61ADCEEE}"/>
              </a:ext>
            </a:extLst>
          </p:cNvPr>
          <p:cNvSpPr/>
          <p:nvPr/>
        </p:nvSpPr>
        <p:spPr>
          <a:xfrm>
            <a:off x="12420596" y="1680959"/>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5">
              <a:alphaModFix/>
              <a:extLst>
                <a:ext uri="{96DAC541-7B7A-43D3-8B79-37D633B846F1}">
                  <asvg:svgBlip xmlns:asvg="http://schemas.microsoft.com/office/drawing/2016/SVG/main" r:embed="rId6"/>
                </a:ext>
              </a:extLst>
            </a:blip>
            <a:stretch>
              <a:fillRect/>
            </a:stretch>
          </a:blipFill>
          <a:ln cap="flat">
            <a:noFill/>
            <a:prstDash val="solid"/>
          </a:ln>
        </p:spPr>
        <p:txBody>
          <a:bodyPr lIns="0" tIns="0" rIns="0" bIns="0"/>
          <a:lstStyle/>
          <a:p>
            <a:endParaRPr lang="en-US"/>
          </a:p>
        </p:txBody>
      </p:sp>
      <p:sp>
        <p:nvSpPr>
          <p:cNvPr id="14" name="Freeform 23">
            <a:extLst>
              <a:ext uri="{FF2B5EF4-FFF2-40B4-BE49-F238E27FC236}">
                <a16:creationId xmlns:a16="http://schemas.microsoft.com/office/drawing/2014/main" id="{001D3667-8362-45D2-B71F-F68228658A5F}"/>
              </a:ext>
            </a:extLst>
          </p:cNvPr>
          <p:cNvSpPr/>
          <p:nvPr/>
        </p:nvSpPr>
        <p:spPr>
          <a:xfrm flipH="1">
            <a:off x="-394060" y="6999731"/>
            <a:ext cx="1956093" cy="3089794"/>
          </a:xfrm>
          <a:custGeom>
            <a:avLst/>
            <a:gdLst>
              <a:gd name="f0" fmla="val w"/>
              <a:gd name="f1" fmla="val h"/>
              <a:gd name="f2" fmla="val 0"/>
              <a:gd name="f3" fmla="val 1956093"/>
              <a:gd name="f4" fmla="val 3089794"/>
              <a:gd name="f5" fmla="*/ f0 1 1956093"/>
              <a:gd name="f6" fmla="*/ f1 1 3089794"/>
              <a:gd name="f7" fmla="val f2"/>
              <a:gd name="f8" fmla="val f3"/>
              <a:gd name="f9" fmla="val f4"/>
              <a:gd name="f10" fmla="+- f9 0 f7"/>
              <a:gd name="f11" fmla="+- f8 0 f7"/>
              <a:gd name="f12" fmla="*/ f11 1 1956093"/>
              <a:gd name="f13" fmla="*/ f10 1 3089794"/>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956093" h="3089794">
                <a:moveTo>
                  <a:pt x="f3" y="f2"/>
                </a:moveTo>
                <a:lnTo>
                  <a:pt x="f2" y="f2"/>
                </a:lnTo>
                <a:lnTo>
                  <a:pt x="f2" y="f4"/>
                </a:lnTo>
                <a:lnTo>
                  <a:pt x="f3" y="f4"/>
                </a:lnTo>
                <a:lnTo>
                  <a:pt x="f3" y="f2"/>
                </a:lnTo>
                <a:close/>
              </a:path>
            </a:pathLst>
          </a:custGeom>
          <a:blipFill>
            <a:blip r:embed="rId7">
              <a:alphaModFix/>
              <a:extLst>
                <a:ext uri="{96DAC541-7B7A-43D3-8B79-37D633B846F1}">
                  <asvg:svgBlip xmlns:asvg="http://schemas.microsoft.com/office/drawing/2016/SVG/main" r:embed="rId8"/>
                </a:ext>
              </a:extLst>
            </a:blip>
            <a:stretch>
              <a:fillRect/>
            </a:stretch>
          </a:blipFill>
          <a:ln cap="flat">
            <a:noFill/>
            <a:prstDash val="solid"/>
          </a:ln>
        </p:spPr>
        <p:txBody>
          <a:bodyPr lIns="0" tIns="0" rIns="0" bIns="0"/>
          <a:lstStyle/>
          <a:p>
            <a:endParaRPr lang="en-US"/>
          </a:p>
        </p:txBody>
      </p:sp>
      <p:sp>
        <p:nvSpPr>
          <p:cNvPr id="15" name="Freeform 24">
            <a:extLst>
              <a:ext uri="{FF2B5EF4-FFF2-40B4-BE49-F238E27FC236}">
                <a16:creationId xmlns:a16="http://schemas.microsoft.com/office/drawing/2014/main" id="{00EB8F5D-5A60-40EF-AF63-6BB3049345EC}"/>
              </a:ext>
            </a:extLst>
          </p:cNvPr>
          <p:cNvSpPr/>
          <p:nvPr/>
        </p:nvSpPr>
        <p:spPr>
          <a:xfrm rot="19429647" flipH="1">
            <a:off x="16414339" y="8365122"/>
            <a:ext cx="3766605" cy="1202307"/>
          </a:xfrm>
          <a:custGeom>
            <a:avLst/>
            <a:gdLst>
              <a:gd name="f0" fmla="val w"/>
              <a:gd name="f1" fmla="val h"/>
              <a:gd name="f2" fmla="val 0"/>
              <a:gd name="f3" fmla="val 3766602"/>
              <a:gd name="f4" fmla="val 1202307"/>
              <a:gd name="f5" fmla="*/ f0 1 3766602"/>
              <a:gd name="f6" fmla="*/ f1 1 1202307"/>
              <a:gd name="f7" fmla="val f2"/>
              <a:gd name="f8" fmla="val f3"/>
              <a:gd name="f9" fmla="val f4"/>
              <a:gd name="f10" fmla="+- f9 0 f7"/>
              <a:gd name="f11" fmla="+- f8 0 f7"/>
              <a:gd name="f12" fmla="*/ f11 1 3766602"/>
              <a:gd name="f13" fmla="*/ f10 1 1202307"/>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3766602" h="1202307">
                <a:moveTo>
                  <a:pt x="f3" y="f2"/>
                </a:moveTo>
                <a:lnTo>
                  <a:pt x="f2" y="f2"/>
                </a:lnTo>
                <a:lnTo>
                  <a:pt x="f2" y="f4"/>
                </a:lnTo>
                <a:lnTo>
                  <a:pt x="f3" y="f4"/>
                </a:lnTo>
                <a:lnTo>
                  <a:pt x="f3" y="f2"/>
                </a:lnTo>
                <a:close/>
              </a:path>
            </a:pathLst>
          </a:custGeom>
          <a:blipFill>
            <a:blip r:embed="rId9">
              <a:alphaModFix/>
              <a:extLst>
                <a:ext uri="{96DAC541-7B7A-43D3-8B79-37D633B846F1}">
                  <asvg:svgBlip xmlns:asvg="http://schemas.microsoft.com/office/drawing/2016/SVG/main" r:embed="rId10"/>
                </a:ext>
              </a:extLst>
            </a:blip>
            <a:stretch>
              <a:fillRect/>
            </a:stretch>
          </a:blipFill>
          <a:ln cap="flat">
            <a:noFill/>
            <a:prstDash val="solid"/>
          </a:ln>
        </p:spPr>
        <p:txBody>
          <a:bodyPr lIns="0" tIns="0" rIns="0" bIns="0"/>
          <a:lstStyle/>
          <a:p>
            <a:endParaRPr lang="en-US"/>
          </a:p>
        </p:txBody>
      </p:sp>
      <p:sp>
        <p:nvSpPr>
          <p:cNvPr id="16" name="Freeform 25">
            <a:extLst>
              <a:ext uri="{FF2B5EF4-FFF2-40B4-BE49-F238E27FC236}">
                <a16:creationId xmlns:a16="http://schemas.microsoft.com/office/drawing/2014/main" id="{46214D49-C4BD-4FCE-9B7B-FD611DCC03E2}"/>
              </a:ext>
            </a:extLst>
          </p:cNvPr>
          <p:cNvSpPr/>
          <p:nvPr/>
        </p:nvSpPr>
        <p:spPr>
          <a:xfrm rot="19007818">
            <a:off x="5100714" y="1298564"/>
            <a:ext cx="1266142" cy="913924"/>
          </a:xfrm>
          <a:custGeom>
            <a:avLst/>
            <a:gdLst>
              <a:gd name="f0" fmla="val w"/>
              <a:gd name="f1" fmla="val h"/>
              <a:gd name="f2" fmla="val 0"/>
              <a:gd name="f3" fmla="val 1266140"/>
              <a:gd name="f4" fmla="val 913923"/>
              <a:gd name="f5" fmla="*/ f0 1 1266140"/>
              <a:gd name="f6" fmla="*/ f1 1 913923"/>
              <a:gd name="f7" fmla="val f2"/>
              <a:gd name="f8" fmla="val f3"/>
              <a:gd name="f9" fmla="val f4"/>
              <a:gd name="f10" fmla="+- f9 0 f7"/>
              <a:gd name="f11" fmla="+- f8 0 f7"/>
              <a:gd name="f12" fmla="*/ f11 1 1266140"/>
              <a:gd name="f13" fmla="*/ f10 1 913923"/>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266140" h="913923">
                <a:moveTo>
                  <a:pt x="f2" y="f2"/>
                </a:moveTo>
                <a:lnTo>
                  <a:pt x="f3" y="f2"/>
                </a:lnTo>
                <a:lnTo>
                  <a:pt x="f3" y="f4"/>
                </a:lnTo>
                <a:lnTo>
                  <a:pt x="f2" y="f4"/>
                </a:lnTo>
                <a:lnTo>
                  <a:pt x="f2" y="f2"/>
                </a:lnTo>
                <a:close/>
              </a:path>
            </a:pathLst>
          </a:custGeom>
          <a:blipFill>
            <a:blip r:embed="rId11">
              <a:alphaModFix/>
              <a:extLst>
                <a:ext uri="{96DAC541-7B7A-43D3-8B79-37D633B846F1}">
                  <asvg:svgBlip xmlns:asvg="http://schemas.microsoft.com/office/drawing/2016/SVG/main" r:embed="rId12"/>
                </a:ext>
              </a:extLst>
            </a:blip>
            <a:stretch>
              <a:fillRect/>
            </a:stretch>
          </a:blipFill>
          <a:ln cap="flat">
            <a:noFill/>
            <a:prstDash val="solid"/>
          </a:ln>
        </p:spPr>
        <p:txBody>
          <a:bodyPr lIns="0" tIns="0" rIns="0" bIns="0"/>
          <a:lstStyle/>
          <a:p>
            <a:endParaRPr lang="en-US"/>
          </a:p>
        </p:txBody>
      </p:sp>
      <p:sp>
        <p:nvSpPr>
          <p:cNvPr id="17" name="TextBox 26">
            <a:extLst>
              <a:ext uri="{FF2B5EF4-FFF2-40B4-BE49-F238E27FC236}">
                <a16:creationId xmlns:a16="http://schemas.microsoft.com/office/drawing/2014/main" id="{10059DEE-F86E-4B2C-924E-E2AFC7369D7E}"/>
              </a:ext>
            </a:extLst>
          </p:cNvPr>
          <p:cNvSpPr txBox="1"/>
          <p:nvPr/>
        </p:nvSpPr>
        <p:spPr>
          <a:xfrm>
            <a:off x="3377775" y="1650903"/>
            <a:ext cx="11532458" cy="121981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1008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Introduction</a:t>
            </a:r>
            <a:endParaRPr lang="en-US" sz="7200" b="0" i="0" u="none" strike="noStrike" kern="1200" cap="none" spc="0" baseline="0">
              <a:solidFill>
                <a:srgbClr val="1A336B"/>
              </a:solidFill>
              <a:uFillTx/>
              <a:latin typeface="Lilita One"/>
              <a:ea typeface="Lilita One"/>
              <a:cs typeface="Lilita One"/>
            </a:endParaRPr>
          </a:p>
        </p:txBody>
      </p:sp>
      <p:sp>
        <p:nvSpPr>
          <p:cNvPr id="18" name="TextBox 28">
            <a:extLst>
              <a:ext uri="{FF2B5EF4-FFF2-40B4-BE49-F238E27FC236}">
                <a16:creationId xmlns:a16="http://schemas.microsoft.com/office/drawing/2014/main" id="{12F7C0F6-D26B-4410-B41B-980CDF2EE525}"/>
              </a:ext>
            </a:extLst>
          </p:cNvPr>
          <p:cNvSpPr txBox="1"/>
          <p:nvPr/>
        </p:nvSpPr>
        <p:spPr>
          <a:xfrm>
            <a:off x="2105351" y="3847712"/>
            <a:ext cx="14039258" cy="4001094"/>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The Egyptian market is rich with numerous distinguished local brands that possess high-quality products and on-the-ground customer loyalty. However, they face a fundamental challenge represented by their weak digital presence in a highly competitive landscape.</a:t>
            </a:r>
            <a:endParaRPr lang="en-US" sz="2000" b="0" i="0" u="none" strike="noStrike" kern="1200" cap="none" spc="0" baseline="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The core problem lies in the gap between the true value these companies offer and their ability to reach broad segments of the audience that use digital platforms as a primary means for making purchasing decisions. This gap not only limits their growth opportunities but also threatens their long-term continuity.</a:t>
            </a:r>
            <a:endParaRPr lang="en-US" sz="2000" b="0" i="0" u="none" strike="noStrike" kern="1200" cap="none" spc="0" baseline="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And here, the value I provide as a digital marketing specialist becomes evident.</a:t>
            </a:r>
            <a:endParaRPr lang="en-US" sz="2000" b="0" i="0" u="none" strike="noStrike" kern="1200" cap="none" spc="0" baseline="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My mission is to act as a strategic partner for these companies to bridge this gap by building integrated digital marketing strategies. We transform their traditional assets and value into an influential force in the digital world, capable of attracting new customers, building brand loyalty, and achieving sustainable sales growth.</a:t>
            </a:r>
            <a:endParaRPr lang="en-US" sz="2000" b="0" i="0" u="none" strike="noStrike" kern="1200" cap="none" spc="0" baseline="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In this presentation, I will walk you through a practical case study that illustrates this methodology in detail, which is the project of developing the digital presence for "Abu Jihad Showrooms." We will see how the right digital strategy can unleash vast growth potential.</a:t>
            </a:r>
            <a:endParaRPr lang="en-US" sz="2000" b="0" i="0" u="none" strike="noStrike" kern="1200" cap="none" spc="0" baseline="0">
              <a:solidFill>
                <a:srgbClr val="000000"/>
              </a:solidFill>
              <a:uFillTx/>
              <a:latin typeface="Calibri"/>
            </a:endParaRPr>
          </a:p>
        </p:txBody>
      </p:sp>
      <p:sp>
        <p:nvSpPr>
          <p:cNvPr id="19" name="Freeform 34">
            <a:extLst>
              <a:ext uri="{FF2B5EF4-FFF2-40B4-BE49-F238E27FC236}">
                <a16:creationId xmlns:a16="http://schemas.microsoft.com/office/drawing/2014/main" id="{9145CF29-71B2-4BF2-9B32-6474E290C73B}"/>
              </a:ext>
            </a:extLst>
          </p:cNvPr>
          <p:cNvSpPr/>
          <p:nvPr/>
        </p:nvSpPr>
        <p:spPr>
          <a:xfrm rot="801579">
            <a:off x="16263326" y="3592896"/>
            <a:ext cx="1279748" cy="1177372"/>
          </a:xfrm>
          <a:custGeom>
            <a:avLst/>
            <a:gdLst>
              <a:gd name="f0" fmla="val w"/>
              <a:gd name="f1" fmla="val h"/>
              <a:gd name="f2" fmla="val 0"/>
              <a:gd name="f3" fmla="val 1279751"/>
              <a:gd name="f4" fmla="val 1177371"/>
              <a:gd name="f5" fmla="val 1177370"/>
              <a:gd name="f6" fmla="*/ f0 1 1279751"/>
              <a:gd name="f7" fmla="*/ f1 1 1177371"/>
              <a:gd name="f8" fmla="val f2"/>
              <a:gd name="f9" fmla="val f3"/>
              <a:gd name="f10" fmla="val f4"/>
              <a:gd name="f11" fmla="+- f10 0 f8"/>
              <a:gd name="f12" fmla="+- f9 0 f8"/>
              <a:gd name="f13" fmla="*/ f12 1 1279751"/>
              <a:gd name="f14" fmla="*/ f11 1 117737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279751" h="1177371">
                <a:moveTo>
                  <a:pt x="f2" y="f2"/>
                </a:moveTo>
                <a:lnTo>
                  <a:pt x="f3" y="f2"/>
                </a:lnTo>
                <a:lnTo>
                  <a:pt x="f3" y="f5"/>
                </a:lnTo>
                <a:lnTo>
                  <a:pt x="f2" y="f5"/>
                </a:lnTo>
                <a:lnTo>
                  <a:pt x="f2" y="f2"/>
                </a:lnTo>
                <a:close/>
              </a:path>
            </a:pathLst>
          </a:custGeom>
          <a:blipFill>
            <a:blip r:embed="rId13">
              <a:alphaModFix/>
              <a:extLst>
                <a:ext uri="{96DAC541-7B7A-43D3-8B79-37D633B846F1}">
                  <asvg:svgBlip xmlns:asvg="http://schemas.microsoft.com/office/drawing/2016/SVG/main" r:embed="rId14"/>
                </a:ext>
              </a:extLst>
            </a:blip>
            <a:stretch>
              <a:fillRect/>
            </a:stretch>
          </a:blipFill>
          <a:ln cap="flat">
            <a:noFill/>
            <a:prstDash val="solid"/>
          </a:ln>
        </p:spPr>
        <p:txBody>
          <a:bodyPr lIns="0" tIns="0" rIns="0" bIns="0"/>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DD58DDD-1D7C-4C0B-872F-81B92A013544}"/>
              </a:ext>
            </a:extLst>
          </p:cNvPr>
          <p:cNvSpPr/>
          <p:nvPr/>
        </p:nvSpPr>
        <p:spPr>
          <a:xfrm>
            <a:off x="12097" y="-48792"/>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78544B29-AB35-4C74-8F9D-D31085BFDCDD}"/>
              </a:ext>
            </a:extLst>
          </p:cNvPr>
          <p:cNvGrpSpPr/>
          <p:nvPr/>
        </p:nvGrpSpPr>
        <p:grpSpPr>
          <a:xfrm>
            <a:off x="626208" y="2763243"/>
            <a:ext cx="17252222" cy="6393045"/>
            <a:chOff x="626208" y="2763243"/>
            <a:chExt cx="17252222" cy="6393045"/>
          </a:xfrm>
        </p:grpSpPr>
        <p:sp>
          <p:nvSpPr>
            <p:cNvPr id="4" name="Freeform 4">
              <a:extLst>
                <a:ext uri="{FF2B5EF4-FFF2-40B4-BE49-F238E27FC236}">
                  <a16:creationId xmlns:a16="http://schemas.microsoft.com/office/drawing/2014/main" id="{E1B8D501-4E4A-49DD-8758-524ED936B2E5}"/>
                </a:ext>
              </a:extLst>
            </p:cNvPr>
            <p:cNvSpPr/>
            <p:nvPr/>
          </p:nvSpPr>
          <p:spPr>
            <a:xfrm>
              <a:off x="626208" y="3061246"/>
              <a:ext cx="17252222" cy="6095042"/>
            </a:xfrm>
            <a:custGeom>
              <a:avLst/>
              <a:gdLst>
                <a:gd name="f0" fmla="val w"/>
                <a:gd name="f1" fmla="val h"/>
                <a:gd name="f2" fmla="val 0"/>
                <a:gd name="f3" fmla="val 1414224"/>
                <a:gd name="f4" fmla="val 584439"/>
                <a:gd name="f5" fmla="val 30528"/>
                <a:gd name="f6" fmla="val 1383696"/>
                <a:gd name="f7" fmla="val 1391793"/>
                <a:gd name="f8" fmla="val 1399558"/>
                <a:gd name="f9" fmla="val 3216"/>
                <a:gd name="f10" fmla="val 1405283"/>
                <a:gd name="f11" fmla="val 8942"/>
                <a:gd name="f12" fmla="val 1411008"/>
                <a:gd name="f13" fmla="val 14667"/>
                <a:gd name="f14" fmla="val 22432"/>
                <a:gd name="f15" fmla="val 553911"/>
                <a:gd name="f16" fmla="val 562007"/>
                <a:gd name="f17" fmla="val 569772"/>
                <a:gd name="f18" fmla="val 575497"/>
                <a:gd name="f19" fmla="val 581223"/>
                <a:gd name="f20" fmla="val 13668"/>
                <a:gd name="f21" fmla="val 570771"/>
                <a:gd name="f22" fmla="*/ f0 1 1414224"/>
                <a:gd name="f23" fmla="*/ f1 1 584439"/>
                <a:gd name="f24" fmla="val f2"/>
                <a:gd name="f25" fmla="val f3"/>
                <a:gd name="f26" fmla="val f4"/>
                <a:gd name="f27" fmla="+- f26 0 f24"/>
                <a:gd name="f28" fmla="+- f25 0 f24"/>
                <a:gd name="f29" fmla="*/ f28 1 1414224"/>
                <a:gd name="f30" fmla="*/ f27 1 58443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414224" h="584439">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20"/>
                    <a:pt x="f20" y="f2"/>
                    <a:pt x="f5" y="f2"/>
                  </a:cubicBezTo>
                  <a:close/>
                </a:path>
              </a:pathLst>
            </a:custGeom>
            <a:solidFill>
              <a:srgbClr val="DCE6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sp>
          <p:nvSpPr>
            <p:cNvPr id="5" name="TextBox 5">
              <a:extLst>
                <a:ext uri="{FF2B5EF4-FFF2-40B4-BE49-F238E27FC236}">
                  <a16:creationId xmlns:a16="http://schemas.microsoft.com/office/drawing/2014/main" id="{D1B171AD-14C1-4AC4-A0F4-7861BEB78AD9}"/>
                </a:ext>
              </a:extLst>
            </p:cNvPr>
            <p:cNvSpPr txBox="1"/>
            <p:nvPr/>
          </p:nvSpPr>
          <p:spPr>
            <a:xfrm>
              <a:off x="626208" y="2763243"/>
              <a:ext cx="17252222" cy="639304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38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15">
            <a:extLst>
              <a:ext uri="{FF2B5EF4-FFF2-40B4-BE49-F238E27FC236}">
                <a16:creationId xmlns:a16="http://schemas.microsoft.com/office/drawing/2014/main" id="{CF5D61D2-65E5-46F1-8293-B54FB9568B21}"/>
              </a:ext>
            </a:extLst>
          </p:cNvPr>
          <p:cNvGrpSpPr/>
          <p:nvPr/>
        </p:nvGrpSpPr>
        <p:grpSpPr>
          <a:xfrm>
            <a:off x="320862" y="-825264"/>
            <a:ext cx="17646274" cy="1339614"/>
            <a:chOff x="320862" y="-825264"/>
            <a:chExt cx="17646274" cy="1339614"/>
          </a:xfrm>
        </p:grpSpPr>
        <p:sp>
          <p:nvSpPr>
            <p:cNvPr id="7" name="Freeform 16">
              <a:extLst>
                <a:ext uri="{FF2B5EF4-FFF2-40B4-BE49-F238E27FC236}">
                  <a16:creationId xmlns:a16="http://schemas.microsoft.com/office/drawing/2014/main" id="{61FBC3E8-0782-4D39-A81B-3873701C3EE5}"/>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8" name="TextBox 17">
              <a:extLst>
                <a:ext uri="{FF2B5EF4-FFF2-40B4-BE49-F238E27FC236}">
                  <a16:creationId xmlns:a16="http://schemas.microsoft.com/office/drawing/2014/main" id="{A833013B-C999-49C7-B96B-3C3312233DA2}"/>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9" name="Group 18">
            <a:extLst>
              <a:ext uri="{FF2B5EF4-FFF2-40B4-BE49-F238E27FC236}">
                <a16:creationId xmlns:a16="http://schemas.microsoft.com/office/drawing/2014/main" id="{7C06E1C8-6DFD-41C5-897A-ADB84665E667}"/>
              </a:ext>
            </a:extLst>
          </p:cNvPr>
          <p:cNvGrpSpPr/>
          <p:nvPr/>
        </p:nvGrpSpPr>
        <p:grpSpPr>
          <a:xfrm>
            <a:off x="-1534198" y="9451640"/>
            <a:ext cx="21265048" cy="1349709"/>
            <a:chOff x="-1534198" y="9451640"/>
            <a:chExt cx="21265048" cy="1349709"/>
          </a:xfrm>
        </p:grpSpPr>
        <p:sp>
          <p:nvSpPr>
            <p:cNvPr id="10" name="Freeform 19">
              <a:extLst>
                <a:ext uri="{FF2B5EF4-FFF2-40B4-BE49-F238E27FC236}">
                  <a16:creationId xmlns:a16="http://schemas.microsoft.com/office/drawing/2014/main" id="{3A0EF8D9-AA1C-41BA-8F4E-A1C4ED7DEDF3}"/>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1" name="TextBox 20">
              <a:extLst>
                <a:ext uri="{FF2B5EF4-FFF2-40B4-BE49-F238E27FC236}">
                  <a16:creationId xmlns:a16="http://schemas.microsoft.com/office/drawing/2014/main" id="{867D2B38-FE21-4F3B-9ED2-F2C7F1BFAFC3}"/>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2" name="Freeform 22">
            <a:extLst>
              <a:ext uri="{FF2B5EF4-FFF2-40B4-BE49-F238E27FC236}">
                <a16:creationId xmlns:a16="http://schemas.microsoft.com/office/drawing/2014/main" id="{EC01380D-1179-4304-8C89-0FEF2B27DBE4}"/>
              </a:ext>
            </a:extLst>
          </p:cNvPr>
          <p:cNvSpPr/>
          <p:nvPr/>
        </p:nvSpPr>
        <p:spPr>
          <a:xfrm>
            <a:off x="12716999" y="1609389"/>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sp>
        <p:nvSpPr>
          <p:cNvPr id="13" name="Freeform 24">
            <a:extLst>
              <a:ext uri="{FF2B5EF4-FFF2-40B4-BE49-F238E27FC236}">
                <a16:creationId xmlns:a16="http://schemas.microsoft.com/office/drawing/2014/main" id="{A76FD04C-3AB6-4F39-B870-FCE0060AE207}"/>
              </a:ext>
            </a:extLst>
          </p:cNvPr>
          <p:cNvSpPr/>
          <p:nvPr/>
        </p:nvSpPr>
        <p:spPr>
          <a:xfrm rot="19429647" flipH="1">
            <a:off x="16414339" y="8365122"/>
            <a:ext cx="3766605" cy="1202307"/>
          </a:xfrm>
          <a:custGeom>
            <a:avLst/>
            <a:gdLst>
              <a:gd name="f0" fmla="val w"/>
              <a:gd name="f1" fmla="val h"/>
              <a:gd name="f2" fmla="val 0"/>
              <a:gd name="f3" fmla="val 3766602"/>
              <a:gd name="f4" fmla="val 1202307"/>
              <a:gd name="f5" fmla="*/ f0 1 3766602"/>
              <a:gd name="f6" fmla="*/ f1 1 1202307"/>
              <a:gd name="f7" fmla="val f2"/>
              <a:gd name="f8" fmla="val f3"/>
              <a:gd name="f9" fmla="val f4"/>
              <a:gd name="f10" fmla="+- f9 0 f7"/>
              <a:gd name="f11" fmla="+- f8 0 f7"/>
              <a:gd name="f12" fmla="*/ f11 1 3766602"/>
              <a:gd name="f13" fmla="*/ f10 1 1202307"/>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3766602" h="1202307">
                <a:moveTo>
                  <a:pt x="f3" y="f2"/>
                </a:moveTo>
                <a:lnTo>
                  <a:pt x="f2" y="f2"/>
                </a:lnTo>
                <a:lnTo>
                  <a:pt x="f2" y="f4"/>
                </a:lnTo>
                <a:lnTo>
                  <a:pt x="f3" y="f4"/>
                </a:lnTo>
                <a:lnTo>
                  <a:pt x="f3" y="f2"/>
                </a:lnTo>
                <a:close/>
              </a:path>
            </a:pathLst>
          </a:custGeom>
          <a:blipFill>
            <a:blip r:embed="rId5">
              <a:alphaModFix/>
              <a:extLst>
                <a:ext uri="{96DAC541-7B7A-43D3-8B79-37D633B846F1}">
                  <asvg:svgBlip xmlns:asvg="http://schemas.microsoft.com/office/drawing/2016/SVG/main" r:embed="rId6"/>
                </a:ext>
              </a:extLst>
            </a:blip>
            <a:stretch>
              <a:fillRect/>
            </a:stretch>
          </a:blipFill>
          <a:ln cap="flat">
            <a:noFill/>
            <a:prstDash val="solid"/>
          </a:ln>
        </p:spPr>
        <p:txBody>
          <a:bodyPr lIns="0" tIns="0" rIns="0" bIns="0"/>
          <a:lstStyle/>
          <a:p>
            <a:endParaRPr lang="en-US"/>
          </a:p>
        </p:txBody>
      </p:sp>
      <p:sp>
        <p:nvSpPr>
          <p:cNvPr id="14" name="Freeform 25">
            <a:extLst>
              <a:ext uri="{FF2B5EF4-FFF2-40B4-BE49-F238E27FC236}">
                <a16:creationId xmlns:a16="http://schemas.microsoft.com/office/drawing/2014/main" id="{90BC2B23-47C9-41E5-855D-F45E141385D8}"/>
              </a:ext>
            </a:extLst>
          </p:cNvPr>
          <p:cNvSpPr/>
          <p:nvPr/>
        </p:nvSpPr>
        <p:spPr>
          <a:xfrm rot="19007818">
            <a:off x="3494022" y="1148172"/>
            <a:ext cx="1266142" cy="913924"/>
          </a:xfrm>
          <a:custGeom>
            <a:avLst/>
            <a:gdLst>
              <a:gd name="f0" fmla="val w"/>
              <a:gd name="f1" fmla="val h"/>
              <a:gd name="f2" fmla="val 0"/>
              <a:gd name="f3" fmla="val 1266140"/>
              <a:gd name="f4" fmla="val 913923"/>
              <a:gd name="f5" fmla="*/ f0 1 1266140"/>
              <a:gd name="f6" fmla="*/ f1 1 913923"/>
              <a:gd name="f7" fmla="val f2"/>
              <a:gd name="f8" fmla="val f3"/>
              <a:gd name="f9" fmla="val f4"/>
              <a:gd name="f10" fmla="+- f9 0 f7"/>
              <a:gd name="f11" fmla="+- f8 0 f7"/>
              <a:gd name="f12" fmla="*/ f11 1 1266140"/>
              <a:gd name="f13" fmla="*/ f10 1 913923"/>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266140" h="913923">
                <a:moveTo>
                  <a:pt x="f2" y="f2"/>
                </a:moveTo>
                <a:lnTo>
                  <a:pt x="f3" y="f2"/>
                </a:lnTo>
                <a:lnTo>
                  <a:pt x="f3" y="f4"/>
                </a:lnTo>
                <a:lnTo>
                  <a:pt x="f2" y="f4"/>
                </a:lnTo>
                <a:lnTo>
                  <a:pt x="f2" y="f2"/>
                </a:lnTo>
                <a:close/>
              </a:path>
            </a:pathLst>
          </a:custGeom>
          <a:blipFill>
            <a:blip r:embed="rId7">
              <a:alphaModFix/>
              <a:extLst>
                <a:ext uri="{96DAC541-7B7A-43D3-8B79-37D633B846F1}">
                  <asvg:svgBlip xmlns:asvg="http://schemas.microsoft.com/office/drawing/2016/SVG/main" r:embed="rId8"/>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sp>
        <p:nvSpPr>
          <p:cNvPr id="15" name="TextBox 26">
            <a:extLst>
              <a:ext uri="{FF2B5EF4-FFF2-40B4-BE49-F238E27FC236}">
                <a16:creationId xmlns:a16="http://schemas.microsoft.com/office/drawing/2014/main" id="{D9F7B466-1C71-46B5-8574-E91D3AA43F65}"/>
              </a:ext>
            </a:extLst>
          </p:cNvPr>
          <p:cNvSpPr txBox="1"/>
          <p:nvPr/>
        </p:nvSpPr>
        <p:spPr>
          <a:xfrm>
            <a:off x="4233800" y="1985601"/>
            <a:ext cx="8948803" cy="70096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Objectives SMART</a:t>
            </a:r>
          </a:p>
        </p:txBody>
      </p:sp>
      <p:sp>
        <p:nvSpPr>
          <p:cNvPr id="16" name="TextBox 28">
            <a:extLst>
              <a:ext uri="{FF2B5EF4-FFF2-40B4-BE49-F238E27FC236}">
                <a16:creationId xmlns:a16="http://schemas.microsoft.com/office/drawing/2014/main" id="{B389C7A4-C466-4CE1-B00D-9FC3E5E54178}"/>
              </a:ext>
            </a:extLst>
          </p:cNvPr>
          <p:cNvSpPr txBox="1"/>
          <p:nvPr/>
        </p:nvSpPr>
        <p:spPr>
          <a:xfrm>
            <a:off x="714914" y="3157505"/>
            <a:ext cx="17252222" cy="5601532"/>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General Goal:</a:t>
            </a:r>
            <a:r>
              <a:rPr lang="en-US" sz="2800" b="0" i="0" u="none" strike="noStrike" kern="1200" cap="none" spc="0" baseline="0">
                <a:solidFill>
                  <a:srgbClr val="000000"/>
                </a:solidFill>
                <a:uFillTx/>
                <a:latin typeface="Calibri"/>
              </a:rPr>
              <a:t> Increase sales and digital presence for Abu Jihad's store within 6 months.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(SMART) Detailed Objectives:</a:t>
            </a:r>
            <a:endParaRPr lang="en-US" sz="28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1. Specific</a:t>
            </a:r>
            <a:endParaRPr lang="en-US" sz="28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Calibri"/>
              </a:rPr>
              <a:t>Create a Facebook and Instagram page for the store and publish daily content (offers, products, bridal preparation tips).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2. Measurable</a:t>
            </a:r>
            <a:endParaRPr lang="en-US" sz="28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Calibri"/>
              </a:rPr>
              <a:t>Reach 1,000 followers on Facebook within the first 3 months.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Calibri"/>
              </a:rPr>
              <a:t>Achieve a 20% increase in sales through digital campaigns.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3. Achievable</a:t>
            </a:r>
            <a:endParaRPr lang="en-US" sz="28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Calibri"/>
              </a:rPr>
              <a:t>Run paid ad campaigns with a monthly budget of 400 EGP on Facebook and Instagram to attract new brides.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4. Relevant</a:t>
            </a:r>
            <a:endParaRPr lang="en-US" sz="28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Calibri"/>
              </a:rPr>
              <a:t>Link the content to special offers for bridal preparation, as this is the primary product that distinguishes the store.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5. Time-bound</a:t>
            </a:r>
            <a:endParaRPr lang="en-US" sz="2800" b="0"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Calibri"/>
              </a:rPr>
              <a:t>Within 3 months: Reach 1000 followers and achieve a 30% increase in sales.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22ECB33-1780-49C9-BA9A-F044A1BA66DA}"/>
              </a:ext>
            </a:extLst>
          </p:cNvPr>
          <p:cNvSpPr/>
          <p:nvPr/>
        </p:nvSpPr>
        <p:spPr>
          <a:xfrm>
            <a:off x="-287313" y="-78967"/>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grpSp>
        <p:nvGrpSpPr>
          <p:cNvPr id="3" name="Group 3">
            <a:extLst>
              <a:ext uri="{FF2B5EF4-FFF2-40B4-BE49-F238E27FC236}">
                <a16:creationId xmlns:a16="http://schemas.microsoft.com/office/drawing/2014/main" id="{58322B13-7C54-41D9-B729-0779A131F2AA}"/>
              </a:ext>
            </a:extLst>
          </p:cNvPr>
          <p:cNvGrpSpPr/>
          <p:nvPr/>
        </p:nvGrpSpPr>
        <p:grpSpPr>
          <a:xfrm>
            <a:off x="11132170" y="2588547"/>
            <a:ext cx="3429000" cy="1302745"/>
            <a:chOff x="11132170" y="2588547"/>
            <a:chExt cx="3429000" cy="1302745"/>
          </a:xfrm>
        </p:grpSpPr>
        <p:sp>
          <p:nvSpPr>
            <p:cNvPr id="4" name="Freeform 4">
              <a:extLst>
                <a:ext uri="{FF2B5EF4-FFF2-40B4-BE49-F238E27FC236}">
                  <a16:creationId xmlns:a16="http://schemas.microsoft.com/office/drawing/2014/main" id="{E3222969-46C5-4E2A-9C77-0A2C9C831185}"/>
                </a:ext>
              </a:extLst>
            </p:cNvPr>
            <p:cNvSpPr/>
            <p:nvPr/>
          </p:nvSpPr>
          <p:spPr>
            <a:xfrm>
              <a:off x="11132170" y="2906237"/>
              <a:ext cx="3429000" cy="985046"/>
            </a:xfrm>
            <a:custGeom>
              <a:avLst/>
              <a:gdLst>
                <a:gd name="f0" fmla="val w"/>
                <a:gd name="f1" fmla="val h"/>
                <a:gd name="f2" fmla="val 0"/>
                <a:gd name="f3" fmla="val 1186489"/>
                <a:gd name="f4" fmla="val 177202"/>
                <a:gd name="f5" fmla="val 36388"/>
                <a:gd name="f6" fmla="val 1150101"/>
                <a:gd name="f7" fmla="val 1159751"/>
                <a:gd name="f8" fmla="val 1169007"/>
                <a:gd name="f9" fmla="val 3834"/>
                <a:gd name="f10" fmla="val 1175831"/>
                <a:gd name="f11" fmla="val 10658"/>
                <a:gd name="f12" fmla="val 1182655"/>
                <a:gd name="f13" fmla="val 17482"/>
                <a:gd name="f14" fmla="val 26737"/>
                <a:gd name="f15" fmla="val 140814"/>
                <a:gd name="f16" fmla="val 150464"/>
                <a:gd name="f17" fmla="val 159720"/>
                <a:gd name="f18" fmla="val 166544"/>
                <a:gd name="f19" fmla="val 173368"/>
                <a:gd name="f20" fmla="*/ f0 1 1186489"/>
                <a:gd name="f21" fmla="*/ f1 1 177202"/>
                <a:gd name="f22" fmla="val f2"/>
                <a:gd name="f23" fmla="val f3"/>
                <a:gd name="f24" fmla="val f4"/>
                <a:gd name="f25" fmla="+- f24 0 f22"/>
                <a:gd name="f26" fmla="+- f23 0 f22"/>
                <a:gd name="f27" fmla="*/ f26 1 1186489"/>
                <a:gd name="f28" fmla="*/ f25 1 177202"/>
                <a:gd name="f29" fmla="*/ f22 1 f27"/>
                <a:gd name="f30" fmla="*/ f23 1 f27"/>
                <a:gd name="f31" fmla="*/ f22 1 f28"/>
                <a:gd name="f32" fmla="*/ f24 1 f28"/>
                <a:gd name="f33" fmla="*/ f29 f20 1"/>
                <a:gd name="f34" fmla="*/ f30 f20 1"/>
                <a:gd name="f35" fmla="*/ f32 f21 1"/>
                <a:gd name="f36" fmla="*/ f31 f21 1"/>
              </a:gdLst>
              <a:ahLst/>
              <a:cxnLst>
                <a:cxn ang="3cd4">
                  <a:pos x="hc" y="t"/>
                </a:cxn>
                <a:cxn ang="0">
                  <a:pos x="r" y="vc"/>
                </a:cxn>
                <a:cxn ang="cd4">
                  <a:pos x="hc" y="b"/>
                </a:cxn>
                <a:cxn ang="cd2">
                  <a:pos x="l" y="vc"/>
                </a:cxn>
              </a:cxnLst>
              <a:rect l="f33" t="f36" r="f34" b="f35"/>
              <a:pathLst>
                <a:path w="1186489" h="177202">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14" y="f4"/>
                    <a:pt x="f13" y="f19"/>
                    <a:pt x="f11" y="f18"/>
                  </a:cubicBezTo>
                  <a:cubicBezTo>
                    <a:pt x="f9" y="f17"/>
                    <a:pt x="f2" y="f16"/>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870F50C9-01DC-44E9-96AC-AE0F9E23B014}"/>
                </a:ext>
              </a:extLst>
            </p:cNvPr>
            <p:cNvSpPr txBox="1"/>
            <p:nvPr/>
          </p:nvSpPr>
          <p:spPr>
            <a:xfrm>
              <a:off x="11132170" y="2588547"/>
              <a:ext cx="3429000" cy="1302745"/>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6">
            <a:extLst>
              <a:ext uri="{FF2B5EF4-FFF2-40B4-BE49-F238E27FC236}">
                <a16:creationId xmlns:a16="http://schemas.microsoft.com/office/drawing/2014/main" id="{7AC3C6EF-DFEE-456E-AAE8-21CF7256E08D}"/>
              </a:ext>
            </a:extLst>
          </p:cNvPr>
          <p:cNvGrpSpPr/>
          <p:nvPr/>
        </p:nvGrpSpPr>
        <p:grpSpPr>
          <a:xfrm>
            <a:off x="-2803632" y="5396496"/>
            <a:ext cx="10967651" cy="6525350"/>
            <a:chOff x="-2803632" y="5396496"/>
            <a:chExt cx="10967651" cy="6525350"/>
          </a:xfrm>
        </p:grpSpPr>
        <p:sp>
          <p:nvSpPr>
            <p:cNvPr id="7" name="Freeform 7">
              <a:extLst>
                <a:ext uri="{FF2B5EF4-FFF2-40B4-BE49-F238E27FC236}">
                  <a16:creationId xmlns:a16="http://schemas.microsoft.com/office/drawing/2014/main" id="{C2F681F0-28B8-4976-B06B-9F3DC2083BB6}"/>
                </a:ext>
              </a:extLst>
            </p:cNvPr>
            <p:cNvSpPr/>
            <p:nvPr/>
          </p:nvSpPr>
          <p:spPr>
            <a:xfrm>
              <a:off x="-2803632" y="5396496"/>
              <a:ext cx="10967651" cy="6525350"/>
            </a:xfrm>
            <a:custGeom>
              <a:avLst/>
              <a:gdLst>
                <a:gd name="f0" fmla="val w"/>
                <a:gd name="f1" fmla="val h"/>
                <a:gd name="f2" fmla="val 0"/>
                <a:gd name="f3" fmla="val 1888150"/>
                <a:gd name="f4" fmla="val 1123380"/>
                <a:gd name="f5" fmla="val 944075"/>
                <a:gd name="f6" fmla="val 422677"/>
                <a:gd name="f7" fmla="val 251477"/>
                <a:gd name="f8" fmla="val 561690"/>
                <a:gd name="f9" fmla="val 871903"/>
                <a:gd name="f10" fmla="val 1465473"/>
                <a:gd name="f11" fmla="*/ f0 1 1888150"/>
                <a:gd name="f12" fmla="*/ f1 1 1123380"/>
                <a:gd name="f13" fmla="val f2"/>
                <a:gd name="f14" fmla="val f3"/>
                <a:gd name="f15" fmla="val f4"/>
                <a:gd name="f16" fmla="+- f15 0 f13"/>
                <a:gd name="f17" fmla="+- f14 0 f13"/>
                <a:gd name="f18" fmla="*/ f17 1 1888150"/>
                <a:gd name="f19" fmla="*/ f16 1 1123380"/>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888150" h="1123380">
                  <a:moveTo>
                    <a:pt x="f5" y="f2"/>
                  </a:moveTo>
                  <a:cubicBezTo>
                    <a:pt x="f6" y="f2"/>
                    <a:pt x="f2" y="f7"/>
                    <a:pt x="f2" y="f8"/>
                  </a:cubicBezTo>
                  <a:cubicBezTo>
                    <a:pt x="f2" y="f9"/>
                    <a:pt x="f6" y="f4"/>
                    <a:pt x="f5" y="f4"/>
                  </a:cubicBezTo>
                  <a:cubicBezTo>
                    <a:pt x="f10" y="f4"/>
                    <a:pt x="f3" y="f9"/>
                    <a:pt x="f3" y="f8"/>
                  </a:cubicBezTo>
                  <a:cubicBezTo>
                    <a:pt x="f3" y="f7"/>
                    <a:pt x="f10" y="f2"/>
                    <a:pt x="f5" y="f2"/>
                  </a:cubicBezTo>
                  <a:close/>
                </a:path>
              </a:pathLst>
            </a:custGeom>
            <a:solidFill>
              <a:srgbClr val="FFFFFF"/>
            </a:solidFill>
            <a:ln cap="flat">
              <a:noFill/>
              <a:prstDash val="solid"/>
            </a:ln>
          </p:spPr>
          <p:txBody>
            <a:bodyPr lIns="0" tIns="0" rIns="0" bIns="0"/>
            <a:lstStyle/>
            <a:p>
              <a:endParaRPr lang="en-US"/>
            </a:p>
          </p:txBody>
        </p:sp>
        <p:sp>
          <p:nvSpPr>
            <p:cNvPr id="8" name="TextBox 8">
              <a:extLst>
                <a:ext uri="{FF2B5EF4-FFF2-40B4-BE49-F238E27FC236}">
                  <a16:creationId xmlns:a16="http://schemas.microsoft.com/office/drawing/2014/main" id="{4363A943-FACD-4FC5-886C-DBDD54225AB4}"/>
                </a:ext>
              </a:extLst>
            </p:cNvPr>
            <p:cNvSpPr txBox="1"/>
            <p:nvPr/>
          </p:nvSpPr>
          <p:spPr>
            <a:xfrm>
              <a:off x="-1775417" y="5676284"/>
              <a:ext cx="8911221" cy="5633810"/>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9" name="Group 9">
            <a:extLst>
              <a:ext uri="{FF2B5EF4-FFF2-40B4-BE49-F238E27FC236}">
                <a16:creationId xmlns:a16="http://schemas.microsoft.com/office/drawing/2014/main" id="{0446BBF0-5ABE-457E-8009-0DC6E9463934}"/>
              </a:ext>
            </a:extLst>
          </p:cNvPr>
          <p:cNvGrpSpPr/>
          <p:nvPr/>
        </p:nvGrpSpPr>
        <p:grpSpPr>
          <a:xfrm>
            <a:off x="8581214" y="2914448"/>
            <a:ext cx="8726146" cy="2042550"/>
            <a:chOff x="8581214" y="2914448"/>
            <a:chExt cx="8726146" cy="2042550"/>
          </a:xfrm>
        </p:grpSpPr>
        <p:sp>
          <p:nvSpPr>
            <p:cNvPr id="10" name="Freeform 10">
              <a:extLst>
                <a:ext uri="{FF2B5EF4-FFF2-40B4-BE49-F238E27FC236}">
                  <a16:creationId xmlns:a16="http://schemas.microsoft.com/office/drawing/2014/main" id="{3DDC8861-39B3-4CC7-B20B-6369934FE612}"/>
                </a:ext>
              </a:extLst>
            </p:cNvPr>
            <p:cNvSpPr/>
            <p:nvPr/>
          </p:nvSpPr>
          <p:spPr>
            <a:xfrm>
              <a:off x="8581214" y="3232147"/>
              <a:ext cx="8726146" cy="1724851"/>
            </a:xfrm>
            <a:custGeom>
              <a:avLst/>
              <a:gdLst>
                <a:gd name="f0" fmla="val w"/>
                <a:gd name="f1" fmla="val h"/>
                <a:gd name="f2" fmla="val 0"/>
                <a:gd name="f3" fmla="val 1521998"/>
                <a:gd name="f4" fmla="val 310285"/>
                <a:gd name="f5" fmla="val 28366"/>
                <a:gd name="f6" fmla="val 1493631"/>
                <a:gd name="f7" fmla="val 1509298"/>
                <a:gd name="f8" fmla="val 12700"/>
                <a:gd name="f9" fmla="val 281919"/>
                <a:gd name="f10" fmla="val 289442"/>
                <a:gd name="f11" fmla="val 1519009"/>
                <a:gd name="f12" fmla="val 296657"/>
                <a:gd name="f13" fmla="val 1513689"/>
                <a:gd name="f14" fmla="val 301977"/>
                <a:gd name="f15" fmla="val 1508370"/>
                <a:gd name="f16" fmla="val 307297"/>
                <a:gd name="f17" fmla="val 1501155"/>
                <a:gd name="f18" fmla="val 20843"/>
                <a:gd name="f19" fmla="val 13628"/>
                <a:gd name="f20" fmla="val 8308"/>
                <a:gd name="f21" fmla="val 2989"/>
                <a:gd name="f22" fmla="*/ f0 1 1521998"/>
                <a:gd name="f23" fmla="*/ f1 1 310285"/>
                <a:gd name="f24" fmla="val f2"/>
                <a:gd name="f25" fmla="val f3"/>
                <a:gd name="f26" fmla="val f4"/>
                <a:gd name="f27" fmla="+- f26 0 f24"/>
                <a:gd name="f28" fmla="+- f25 0 f24"/>
                <a:gd name="f29" fmla="*/ f28 1 1521998"/>
                <a:gd name="f30" fmla="*/ f27 1 310285"/>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521998" h="310285">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18" y="f4"/>
                    <a:pt x="f19" y="f16"/>
                    <a:pt x="f20" y="f14"/>
                  </a:cubicBezTo>
                  <a:cubicBezTo>
                    <a:pt x="f21" y="f12"/>
                    <a:pt x="f2" y="f10"/>
                    <a:pt x="f2" y="f9"/>
                  </a:cubicBezTo>
                  <a:lnTo>
                    <a:pt x="f2" y="f5"/>
                  </a:lnTo>
                  <a:cubicBezTo>
                    <a:pt x="f2" y="f8"/>
                    <a:pt x="f8" y="f2"/>
                    <a:pt x="f5" y="f2"/>
                  </a:cubicBezTo>
                  <a:close/>
                </a:path>
              </a:pathLst>
            </a:custGeom>
            <a:solidFill>
              <a:srgbClr val="DCE6FF"/>
            </a:solidFill>
            <a:ln cap="flat">
              <a:noFill/>
              <a:prstDash val="solid"/>
            </a:ln>
          </p:spPr>
          <p:txBody>
            <a:bodyPr lIns="0" tIns="0" rIns="0" bIns="0"/>
            <a:lstStyle/>
            <a:p>
              <a:endParaRPr lang="en-US"/>
            </a:p>
          </p:txBody>
        </p:sp>
        <p:sp>
          <p:nvSpPr>
            <p:cNvPr id="11" name="TextBox 11">
              <a:extLst>
                <a:ext uri="{FF2B5EF4-FFF2-40B4-BE49-F238E27FC236}">
                  <a16:creationId xmlns:a16="http://schemas.microsoft.com/office/drawing/2014/main" id="{45CA8A19-81F5-4CF1-95D7-46D61136C3B6}"/>
                </a:ext>
              </a:extLst>
            </p:cNvPr>
            <p:cNvSpPr txBox="1"/>
            <p:nvPr/>
          </p:nvSpPr>
          <p:spPr>
            <a:xfrm>
              <a:off x="8581214" y="2914448"/>
              <a:ext cx="8726146" cy="2042550"/>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38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2" name="Group 12">
            <a:extLst>
              <a:ext uri="{FF2B5EF4-FFF2-40B4-BE49-F238E27FC236}">
                <a16:creationId xmlns:a16="http://schemas.microsoft.com/office/drawing/2014/main" id="{317D39E9-371E-4525-B9FF-83A2431E449B}"/>
              </a:ext>
            </a:extLst>
          </p:cNvPr>
          <p:cNvGrpSpPr/>
          <p:nvPr/>
        </p:nvGrpSpPr>
        <p:grpSpPr>
          <a:xfrm>
            <a:off x="11353803" y="4764609"/>
            <a:ext cx="3207367" cy="1302745"/>
            <a:chOff x="11353803" y="4764609"/>
            <a:chExt cx="3207367" cy="1302745"/>
          </a:xfrm>
        </p:grpSpPr>
        <p:sp>
          <p:nvSpPr>
            <p:cNvPr id="13" name="Freeform 13">
              <a:extLst>
                <a:ext uri="{FF2B5EF4-FFF2-40B4-BE49-F238E27FC236}">
                  <a16:creationId xmlns:a16="http://schemas.microsoft.com/office/drawing/2014/main" id="{280FB8DB-DDF9-4523-8040-AF692E977663}"/>
                </a:ext>
              </a:extLst>
            </p:cNvPr>
            <p:cNvSpPr/>
            <p:nvPr/>
          </p:nvSpPr>
          <p:spPr>
            <a:xfrm>
              <a:off x="11353803" y="5082299"/>
              <a:ext cx="3207367" cy="985046"/>
            </a:xfrm>
            <a:custGeom>
              <a:avLst/>
              <a:gdLst>
                <a:gd name="f0" fmla="val w"/>
                <a:gd name="f1" fmla="val h"/>
                <a:gd name="f2" fmla="val 0"/>
                <a:gd name="f3" fmla="val 889748"/>
                <a:gd name="f4" fmla="val 177202"/>
                <a:gd name="f5" fmla="val 48524"/>
                <a:gd name="f6" fmla="val 841224"/>
                <a:gd name="f7" fmla="val 854094"/>
                <a:gd name="f8" fmla="val 866436"/>
                <a:gd name="f9" fmla="val 5112"/>
                <a:gd name="f10" fmla="val 875536"/>
                <a:gd name="f11" fmla="val 14212"/>
                <a:gd name="f12" fmla="val 884636"/>
                <a:gd name="f13" fmla="val 23312"/>
                <a:gd name="f14" fmla="val 35654"/>
                <a:gd name="f15" fmla="val 128678"/>
                <a:gd name="f16" fmla="val 155477"/>
                <a:gd name="f17" fmla="val 868023"/>
                <a:gd name="f18" fmla="val 21725"/>
                <a:gd name="f19" fmla="*/ f0 1 889748"/>
                <a:gd name="f20" fmla="*/ f1 1 177202"/>
                <a:gd name="f21" fmla="val f2"/>
                <a:gd name="f22" fmla="val f3"/>
                <a:gd name="f23" fmla="val f4"/>
                <a:gd name="f24" fmla="+- f23 0 f21"/>
                <a:gd name="f25" fmla="+- f22 0 f21"/>
                <a:gd name="f26" fmla="*/ f25 1 889748"/>
                <a:gd name="f27" fmla="*/ f24 1 177202"/>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889748" h="177202">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8" y="f4"/>
                    <a:pt x="f2" y="f16"/>
                    <a:pt x="f2" y="f15"/>
                  </a:cubicBezTo>
                  <a:lnTo>
                    <a:pt x="f2" y="f5"/>
                  </a:lnTo>
                  <a:cubicBezTo>
                    <a:pt x="f2" y="f18"/>
                    <a:pt x="f18" y="f2"/>
                    <a:pt x="f5" y="f2"/>
                  </a:cubicBezTo>
                  <a:close/>
                </a:path>
              </a:pathLst>
            </a:custGeom>
            <a:solidFill>
              <a:srgbClr val="DCE6FF"/>
            </a:solidFill>
            <a:ln cap="flat">
              <a:noFill/>
              <a:prstDash val="solid"/>
            </a:ln>
          </p:spPr>
          <p:txBody>
            <a:bodyPr lIns="0" tIns="0" rIns="0" bIns="0"/>
            <a:lstStyle/>
            <a:p>
              <a:endParaRPr lang="en-US"/>
            </a:p>
          </p:txBody>
        </p:sp>
        <p:sp>
          <p:nvSpPr>
            <p:cNvPr id="14" name="TextBox 14">
              <a:extLst>
                <a:ext uri="{FF2B5EF4-FFF2-40B4-BE49-F238E27FC236}">
                  <a16:creationId xmlns:a16="http://schemas.microsoft.com/office/drawing/2014/main" id="{6576FB05-676F-4979-AFC1-D367488EBC71}"/>
                </a:ext>
              </a:extLst>
            </p:cNvPr>
            <p:cNvSpPr txBox="1"/>
            <p:nvPr/>
          </p:nvSpPr>
          <p:spPr>
            <a:xfrm>
              <a:off x="11353803" y="4764609"/>
              <a:ext cx="3207367" cy="1302745"/>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5" name="Group 15">
            <a:extLst>
              <a:ext uri="{FF2B5EF4-FFF2-40B4-BE49-F238E27FC236}">
                <a16:creationId xmlns:a16="http://schemas.microsoft.com/office/drawing/2014/main" id="{97401A6B-4C76-4C48-81CB-E2D8B4A5C6B7}"/>
              </a:ext>
            </a:extLst>
          </p:cNvPr>
          <p:cNvGrpSpPr/>
          <p:nvPr/>
        </p:nvGrpSpPr>
        <p:grpSpPr>
          <a:xfrm>
            <a:off x="7590443" y="5339309"/>
            <a:ext cx="9799569" cy="2042550"/>
            <a:chOff x="7590443" y="5339309"/>
            <a:chExt cx="9799569" cy="2042550"/>
          </a:xfrm>
        </p:grpSpPr>
        <p:sp>
          <p:nvSpPr>
            <p:cNvPr id="16" name="Freeform 16">
              <a:extLst>
                <a:ext uri="{FF2B5EF4-FFF2-40B4-BE49-F238E27FC236}">
                  <a16:creationId xmlns:a16="http://schemas.microsoft.com/office/drawing/2014/main" id="{AF70E33A-F47B-4103-85D2-BFD5C799317C}"/>
                </a:ext>
              </a:extLst>
            </p:cNvPr>
            <p:cNvSpPr/>
            <p:nvPr/>
          </p:nvSpPr>
          <p:spPr>
            <a:xfrm>
              <a:off x="7590443" y="5656999"/>
              <a:ext cx="9799569" cy="1724851"/>
            </a:xfrm>
            <a:custGeom>
              <a:avLst/>
              <a:gdLst>
                <a:gd name="f0" fmla="val w"/>
                <a:gd name="f1" fmla="val h"/>
                <a:gd name="f2" fmla="val 0"/>
                <a:gd name="f3" fmla="val 1521998"/>
                <a:gd name="f4" fmla="val 310285"/>
                <a:gd name="f5" fmla="val 28366"/>
                <a:gd name="f6" fmla="val 1493631"/>
                <a:gd name="f7" fmla="val 1509298"/>
                <a:gd name="f8" fmla="val 12700"/>
                <a:gd name="f9" fmla="val 281919"/>
                <a:gd name="f10" fmla="val 289442"/>
                <a:gd name="f11" fmla="val 1519009"/>
                <a:gd name="f12" fmla="val 296657"/>
                <a:gd name="f13" fmla="val 1513689"/>
                <a:gd name="f14" fmla="val 301977"/>
                <a:gd name="f15" fmla="val 1508370"/>
                <a:gd name="f16" fmla="val 307297"/>
                <a:gd name="f17" fmla="val 1501155"/>
                <a:gd name="f18" fmla="val 20843"/>
                <a:gd name="f19" fmla="val 13628"/>
                <a:gd name="f20" fmla="val 8308"/>
                <a:gd name="f21" fmla="val 2989"/>
                <a:gd name="f22" fmla="*/ f0 1 1521998"/>
                <a:gd name="f23" fmla="*/ f1 1 310285"/>
                <a:gd name="f24" fmla="val f2"/>
                <a:gd name="f25" fmla="val f3"/>
                <a:gd name="f26" fmla="val f4"/>
                <a:gd name="f27" fmla="+- f26 0 f24"/>
                <a:gd name="f28" fmla="+- f25 0 f24"/>
                <a:gd name="f29" fmla="*/ f28 1 1521998"/>
                <a:gd name="f30" fmla="*/ f27 1 310285"/>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521998" h="310285">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18" y="f4"/>
                    <a:pt x="f19" y="f16"/>
                    <a:pt x="f20" y="f14"/>
                  </a:cubicBezTo>
                  <a:cubicBezTo>
                    <a:pt x="f21" y="f12"/>
                    <a:pt x="f2" y="f10"/>
                    <a:pt x="f2" y="f9"/>
                  </a:cubicBezTo>
                  <a:lnTo>
                    <a:pt x="f2" y="f5"/>
                  </a:lnTo>
                  <a:cubicBezTo>
                    <a:pt x="f2" y="f8"/>
                    <a:pt x="f8" y="f2"/>
                    <a:pt x="f5" y="f2"/>
                  </a:cubicBezTo>
                  <a:close/>
                </a:path>
              </a:pathLst>
            </a:custGeom>
            <a:solidFill>
              <a:srgbClr val="DCE6FF"/>
            </a:solidFill>
            <a:ln cap="flat">
              <a:noFill/>
              <a:prstDash val="solid"/>
            </a:ln>
          </p:spPr>
          <p:txBody>
            <a:bodyPr lIns="0" tIns="0" rIns="0" bIns="0"/>
            <a:lstStyle/>
            <a:p>
              <a:endParaRPr lang="en-US"/>
            </a:p>
          </p:txBody>
        </p:sp>
        <p:sp>
          <p:nvSpPr>
            <p:cNvPr id="17" name="TextBox 17">
              <a:extLst>
                <a:ext uri="{FF2B5EF4-FFF2-40B4-BE49-F238E27FC236}">
                  <a16:creationId xmlns:a16="http://schemas.microsoft.com/office/drawing/2014/main" id="{707963C8-AC48-4844-9C32-BD33215880F1}"/>
                </a:ext>
              </a:extLst>
            </p:cNvPr>
            <p:cNvSpPr txBox="1"/>
            <p:nvPr/>
          </p:nvSpPr>
          <p:spPr>
            <a:xfrm>
              <a:off x="7590443" y="5339309"/>
              <a:ext cx="9799569" cy="2042550"/>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38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18" name="Group 18">
            <a:extLst>
              <a:ext uri="{FF2B5EF4-FFF2-40B4-BE49-F238E27FC236}">
                <a16:creationId xmlns:a16="http://schemas.microsoft.com/office/drawing/2014/main" id="{49507DB6-DE94-4BAC-A5E2-B0518315A683}"/>
              </a:ext>
            </a:extLst>
          </p:cNvPr>
          <p:cNvGrpSpPr/>
          <p:nvPr/>
        </p:nvGrpSpPr>
        <p:grpSpPr>
          <a:xfrm>
            <a:off x="11772826" y="7221300"/>
            <a:ext cx="2262618" cy="1302745"/>
            <a:chOff x="11772826" y="7221300"/>
            <a:chExt cx="2262618" cy="1302745"/>
          </a:xfrm>
        </p:grpSpPr>
        <p:sp>
          <p:nvSpPr>
            <p:cNvPr id="19" name="Freeform 19">
              <a:extLst>
                <a:ext uri="{FF2B5EF4-FFF2-40B4-BE49-F238E27FC236}">
                  <a16:creationId xmlns:a16="http://schemas.microsoft.com/office/drawing/2014/main" id="{F6B6DBE6-7A3E-4684-AB49-96D8FDE58677}"/>
                </a:ext>
              </a:extLst>
            </p:cNvPr>
            <p:cNvSpPr/>
            <p:nvPr/>
          </p:nvSpPr>
          <p:spPr>
            <a:xfrm>
              <a:off x="11772826" y="7538999"/>
              <a:ext cx="2262618" cy="985046"/>
            </a:xfrm>
            <a:custGeom>
              <a:avLst/>
              <a:gdLst>
                <a:gd name="f0" fmla="val w"/>
                <a:gd name="f1" fmla="val h"/>
                <a:gd name="f2" fmla="val 0"/>
                <a:gd name="f3" fmla="val 1064701"/>
                <a:gd name="f4" fmla="val 177202"/>
                <a:gd name="f5" fmla="val 40550"/>
                <a:gd name="f6" fmla="val 1024151"/>
                <a:gd name="f7" fmla="val 1046546"/>
                <a:gd name="f8" fmla="val 18155"/>
                <a:gd name="f9" fmla="val 136652"/>
                <a:gd name="f10" fmla="val 159047"/>
                <a:gd name="f11" fmla="*/ f0 1 1064701"/>
                <a:gd name="f12" fmla="*/ f1 1 177202"/>
                <a:gd name="f13" fmla="val f2"/>
                <a:gd name="f14" fmla="val f3"/>
                <a:gd name="f15" fmla="val f4"/>
                <a:gd name="f16" fmla="+- f15 0 f13"/>
                <a:gd name="f17" fmla="+- f14 0 f13"/>
                <a:gd name="f18" fmla="*/ f17 1 1064701"/>
                <a:gd name="f19" fmla="*/ f16 1 177202"/>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064701" h="177202">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DCE6FF"/>
            </a:solidFill>
            <a:ln cap="flat">
              <a:noFill/>
              <a:prstDash val="solid"/>
            </a:ln>
          </p:spPr>
          <p:txBody>
            <a:bodyPr lIns="0" tIns="0" rIns="0" bIns="0"/>
            <a:lstStyle/>
            <a:p>
              <a:endParaRPr lang="en-US"/>
            </a:p>
          </p:txBody>
        </p:sp>
        <p:sp>
          <p:nvSpPr>
            <p:cNvPr id="20" name="TextBox 20">
              <a:extLst>
                <a:ext uri="{FF2B5EF4-FFF2-40B4-BE49-F238E27FC236}">
                  <a16:creationId xmlns:a16="http://schemas.microsoft.com/office/drawing/2014/main" id="{91B45AF0-8A8C-4F4C-A080-40FABC61AB1E}"/>
                </a:ext>
              </a:extLst>
            </p:cNvPr>
            <p:cNvSpPr txBox="1"/>
            <p:nvPr/>
          </p:nvSpPr>
          <p:spPr>
            <a:xfrm>
              <a:off x="11772826" y="7221300"/>
              <a:ext cx="2262618" cy="1302745"/>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21" name="Group 21">
            <a:extLst>
              <a:ext uri="{FF2B5EF4-FFF2-40B4-BE49-F238E27FC236}">
                <a16:creationId xmlns:a16="http://schemas.microsoft.com/office/drawing/2014/main" id="{32D7F182-52CC-48A3-A120-E32E4DB48D9D}"/>
              </a:ext>
            </a:extLst>
          </p:cNvPr>
          <p:cNvGrpSpPr/>
          <p:nvPr/>
        </p:nvGrpSpPr>
        <p:grpSpPr>
          <a:xfrm>
            <a:off x="8798631" y="7596451"/>
            <a:ext cx="8886550" cy="2042550"/>
            <a:chOff x="8798631" y="7596451"/>
            <a:chExt cx="8886550" cy="2042550"/>
          </a:xfrm>
        </p:grpSpPr>
        <p:sp>
          <p:nvSpPr>
            <p:cNvPr id="22" name="Freeform 22">
              <a:extLst>
                <a:ext uri="{FF2B5EF4-FFF2-40B4-BE49-F238E27FC236}">
                  <a16:creationId xmlns:a16="http://schemas.microsoft.com/office/drawing/2014/main" id="{DDB5A5CE-DA01-424F-BDBE-81E76EDD12F2}"/>
                </a:ext>
              </a:extLst>
            </p:cNvPr>
            <p:cNvSpPr/>
            <p:nvPr/>
          </p:nvSpPr>
          <p:spPr>
            <a:xfrm>
              <a:off x="8798631" y="7914141"/>
              <a:ext cx="8886550" cy="1724851"/>
            </a:xfrm>
            <a:custGeom>
              <a:avLst/>
              <a:gdLst>
                <a:gd name="f0" fmla="val w"/>
                <a:gd name="f1" fmla="val h"/>
                <a:gd name="f2" fmla="val 0"/>
                <a:gd name="f3" fmla="val 1521998"/>
                <a:gd name="f4" fmla="val 310285"/>
                <a:gd name="f5" fmla="val 28366"/>
                <a:gd name="f6" fmla="val 1493631"/>
                <a:gd name="f7" fmla="val 1509298"/>
                <a:gd name="f8" fmla="val 12700"/>
                <a:gd name="f9" fmla="val 281919"/>
                <a:gd name="f10" fmla="val 289442"/>
                <a:gd name="f11" fmla="val 1519009"/>
                <a:gd name="f12" fmla="val 296657"/>
                <a:gd name="f13" fmla="val 1513689"/>
                <a:gd name="f14" fmla="val 301977"/>
                <a:gd name="f15" fmla="val 1508370"/>
                <a:gd name="f16" fmla="val 307297"/>
                <a:gd name="f17" fmla="val 1501155"/>
                <a:gd name="f18" fmla="val 20843"/>
                <a:gd name="f19" fmla="val 13628"/>
                <a:gd name="f20" fmla="val 8308"/>
                <a:gd name="f21" fmla="val 2989"/>
                <a:gd name="f22" fmla="*/ f0 1 1521998"/>
                <a:gd name="f23" fmla="*/ f1 1 310285"/>
                <a:gd name="f24" fmla="val f2"/>
                <a:gd name="f25" fmla="val f3"/>
                <a:gd name="f26" fmla="val f4"/>
                <a:gd name="f27" fmla="+- f26 0 f24"/>
                <a:gd name="f28" fmla="+- f25 0 f24"/>
                <a:gd name="f29" fmla="*/ f28 1 1521998"/>
                <a:gd name="f30" fmla="*/ f27 1 310285"/>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521998" h="310285">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18" y="f4"/>
                    <a:pt x="f19" y="f16"/>
                    <a:pt x="f20" y="f14"/>
                  </a:cubicBezTo>
                  <a:cubicBezTo>
                    <a:pt x="f21" y="f12"/>
                    <a:pt x="f2" y="f10"/>
                    <a:pt x="f2" y="f9"/>
                  </a:cubicBezTo>
                  <a:lnTo>
                    <a:pt x="f2" y="f5"/>
                  </a:lnTo>
                  <a:cubicBezTo>
                    <a:pt x="f2" y="f8"/>
                    <a:pt x="f8" y="f2"/>
                    <a:pt x="f5" y="f2"/>
                  </a:cubicBezTo>
                  <a:close/>
                </a:path>
              </a:pathLst>
            </a:custGeom>
            <a:solidFill>
              <a:srgbClr val="DCE6FF"/>
            </a:solidFill>
            <a:ln cap="flat">
              <a:noFill/>
              <a:prstDash val="solid"/>
            </a:ln>
          </p:spPr>
          <p:txBody>
            <a:bodyPr lIns="0" tIns="0" rIns="0" bIns="0"/>
            <a:lstStyle/>
            <a:p>
              <a:endParaRPr lang="en-US"/>
            </a:p>
          </p:txBody>
        </p:sp>
        <p:sp>
          <p:nvSpPr>
            <p:cNvPr id="23" name="TextBox 23">
              <a:extLst>
                <a:ext uri="{FF2B5EF4-FFF2-40B4-BE49-F238E27FC236}">
                  <a16:creationId xmlns:a16="http://schemas.microsoft.com/office/drawing/2014/main" id="{0BCC078C-D900-4761-B7DC-D1DFE77D7C49}"/>
                </a:ext>
              </a:extLst>
            </p:cNvPr>
            <p:cNvSpPr txBox="1"/>
            <p:nvPr/>
          </p:nvSpPr>
          <p:spPr>
            <a:xfrm>
              <a:off x="8798631" y="7596451"/>
              <a:ext cx="8886550" cy="2042550"/>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38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24" name="Group 24">
            <a:extLst>
              <a:ext uri="{FF2B5EF4-FFF2-40B4-BE49-F238E27FC236}">
                <a16:creationId xmlns:a16="http://schemas.microsoft.com/office/drawing/2014/main" id="{5FD1E2D3-5474-4912-9AAA-89B0D1C2387C}"/>
              </a:ext>
            </a:extLst>
          </p:cNvPr>
          <p:cNvGrpSpPr/>
          <p:nvPr/>
        </p:nvGrpSpPr>
        <p:grpSpPr>
          <a:xfrm>
            <a:off x="320862" y="-825264"/>
            <a:ext cx="17646274" cy="1339614"/>
            <a:chOff x="320862" y="-825264"/>
            <a:chExt cx="17646274" cy="1339614"/>
          </a:xfrm>
        </p:grpSpPr>
        <p:sp>
          <p:nvSpPr>
            <p:cNvPr id="25" name="Freeform 25">
              <a:extLst>
                <a:ext uri="{FF2B5EF4-FFF2-40B4-BE49-F238E27FC236}">
                  <a16:creationId xmlns:a16="http://schemas.microsoft.com/office/drawing/2014/main" id="{5ED6973E-2A8D-43A9-A610-696AC391B76F}"/>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26" name="TextBox 26">
              <a:extLst>
                <a:ext uri="{FF2B5EF4-FFF2-40B4-BE49-F238E27FC236}">
                  <a16:creationId xmlns:a16="http://schemas.microsoft.com/office/drawing/2014/main" id="{F3289290-7EA8-41F5-950C-4351BA2AB7E5}"/>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27" name="Group 27">
            <a:extLst>
              <a:ext uri="{FF2B5EF4-FFF2-40B4-BE49-F238E27FC236}">
                <a16:creationId xmlns:a16="http://schemas.microsoft.com/office/drawing/2014/main" id="{06D0FE1C-25ED-4FF9-8D4B-E16BE4062455}"/>
              </a:ext>
            </a:extLst>
          </p:cNvPr>
          <p:cNvGrpSpPr/>
          <p:nvPr/>
        </p:nvGrpSpPr>
        <p:grpSpPr>
          <a:xfrm>
            <a:off x="-1534198" y="9451640"/>
            <a:ext cx="21265048" cy="1349709"/>
            <a:chOff x="-1534198" y="9451640"/>
            <a:chExt cx="21265048" cy="1349709"/>
          </a:xfrm>
        </p:grpSpPr>
        <p:sp>
          <p:nvSpPr>
            <p:cNvPr id="28" name="Freeform 28">
              <a:extLst>
                <a:ext uri="{FF2B5EF4-FFF2-40B4-BE49-F238E27FC236}">
                  <a16:creationId xmlns:a16="http://schemas.microsoft.com/office/drawing/2014/main" id="{AB7062EE-8D38-4E10-8F2E-4F94AD2A44A9}"/>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29" name="TextBox 29">
              <a:extLst>
                <a:ext uri="{FF2B5EF4-FFF2-40B4-BE49-F238E27FC236}">
                  <a16:creationId xmlns:a16="http://schemas.microsoft.com/office/drawing/2014/main" id="{2176265A-034B-4AFC-AC81-7FA7C1F4CE79}"/>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30" name="Freeform 30">
            <a:extLst>
              <a:ext uri="{FF2B5EF4-FFF2-40B4-BE49-F238E27FC236}">
                <a16:creationId xmlns:a16="http://schemas.microsoft.com/office/drawing/2014/main" id="{18583B36-BFE3-41C9-9277-BEB36AD4F322}"/>
              </a:ext>
            </a:extLst>
          </p:cNvPr>
          <p:cNvSpPr/>
          <p:nvPr/>
        </p:nvSpPr>
        <p:spPr>
          <a:xfrm flipH="1">
            <a:off x="1028700" y="3879854"/>
            <a:ext cx="6629107" cy="6122886"/>
          </a:xfrm>
          <a:custGeom>
            <a:avLst/>
            <a:gdLst>
              <a:gd name="f0" fmla="val w"/>
              <a:gd name="f1" fmla="val h"/>
              <a:gd name="f2" fmla="val 0"/>
              <a:gd name="f3" fmla="val 6629109"/>
              <a:gd name="f4" fmla="val 6122886"/>
              <a:gd name="f5" fmla="*/ f0 1 6629109"/>
              <a:gd name="f6" fmla="*/ f1 1 6122886"/>
              <a:gd name="f7" fmla="val f2"/>
              <a:gd name="f8" fmla="val f3"/>
              <a:gd name="f9" fmla="val f4"/>
              <a:gd name="f10" fmla="+- f9 0 f7"/>
              <a:gd name="f11" fmla="+- f8 0 f7"/>
              <a:gd name="f12" fmla="*/ f11 1 6629109"/>
              <a:gd name="f13" fmla="*/ f10 1 6122886"/>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6629109" h="6122886">
                <a:moveTo>
                  <a:pt x="f3" y="f2"/>
                </a:moveTo>
                <a:lnTo>
                  <a:pt x="f2" y="f2"/>
                </a:lnTo>
                <a:lnTo>
                  <a:pt x="f2" y="f4"/>
                </a:lnTo>
                <a:lnTo>
                  <a:pt x="f3" y="f4"/>
                </a:lnTo>
                <a:lnTo>
                  <a:pt x="f3"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lIns="0" tIns="0" rIns="0" bIns="0"/>
          <a:lstStyle/>
          <a:p>
            <a:endParaRPr lang="en-US"/>
          </a:p>
        </p:txBody>
      </p:sp>
      <p:sp>
        <p:nvSpPr>
          <p:cNvPr id="31" name="Freeform 31">
            <a:extLst>
              <a:ext uri="{FF2B5EF4-FFF2-40B4-BE49-F238E27FC236}">
                <a16:creationId xmlns:a16="http://schemas.microsoft.com/office/drawing/2014/main" id="{B4770F5F-E83E-40EF-B224-C96D9E94B707}"/>
              </a:ext>
            </a:extLst>
          </p:cNvPr>
          <p:cNvSpPr/>
          <p:nvPr/>
        </p:nvSpPr>
        <p:spPr>
          <a:xfrm>
            <a:off x="7024091" y="1028700"/>
            <a:ext cx="1509070" cy="1674412"/>
          </a:xfrm>
          <a:custGeom>
            <a:avLst/>
            <a:gdLst>
              <a:gd name="f0" fmla="val w"/>
              <a:gd name="f1" fmla="val h"/>
              <a:gd name="f2" fmla="val 0"/>
              <a:gd name="f3" fmla="val 1509068"/>
              <a:gd name="f4" fmla="val 1674416"/>
              <a:gd name="f5" fmla="*/ f0 1 1509068"/>
              <a:gd name="f6" fmla="*/ f1 1 1674416"/>
              <a:gd name="f7" fmla="val f2"/>
              <a:gd name="f8" fmla="val f3"/>
              <a:gd name="f9" fmla="val f4"/>
              <a:gd name="f10" fmla="+- f9 0 f7"/>
              <a:gd name="f11" fmla="+- f8 0 f7"/>
              <a:gd name="f12" fmla="*/ f11 1 1509068"/>
              <a:gd name="f13" fmla="*/ f10 1 1674416"/>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509068" h="1674416">
                <a:moveTo>
                  <a:pt x="f2" y="f2"/>
                </a:moveTo>
                <a:lnTo>
                  <a:pt x="f3" y="f2"/>
                </a:lnTo>
                <a:lnTo>
                  <a:pt x="f3" y="f4"/>
                </a:lnTo>
                <a:lnTo>
                  <a:pt x="f2" y="f4"/>
                </a:lnTo>
                <a:lnTo>
                  <a:pt x="f2" y="f2"/>
                </a:lnTo>
                <a:close/>
              </a:path>
            </a:pathLst>
          </a:custGeom>
          <a:blipFill>
            <a:blip r:embed="rId5">
              <a:alphaModFix/>
              <a:extLst>
                <a:ext uri="{96DAC541-7B7A-43D3-8B79-37D633B846F1}">
                  <asvg:svgBlip xmlns:asvg="http://schemas.microsoft.com/office/drawing/2016/SVG/main" r:embed="rId6"/>
                </a:ext>
              </a:extLst>
            </a:blip>
            <a:stretch>
              <a:fillRect/>
            </a:stretch>
          </a:blipFill>
          <a:ln cap="flat">
            <a:noFill/>
            <a:prstDash val="solid"/>
          </a:ln>
        </p:spPr>
        <p:txBody>
          <a:bodyPr lIns="0" tIns="0" rIns="0" bIns="0"/>
          <a:lstStyle/>
          <a:p>
            <a:endParaRPr lang="en-US"/>
          </a:p>
        </p:txBody>
      </p:sp>
      <p:sp>
        <p:nvSpPr>
          <p:cNvPr id="32" name="Freeform 32">
            <a:extLst>
              <a:ext uri="{FF2B5EF4-FFF2-40B4-BE49-F238E27FC236}">
                <a16:creationId xmlns:a16="http://schemas.microsoft.com/office/drawing/2014/main" id="{4863C351-7884-4915-BC3F-FD58C820DC88}"/>
              </a:ext>
            </a:extLst>
          </p:cNvPr>
          <p:cNvSpPr/>
          <p:nvPr/>
        </p:nvSpPr>
        <p:spPr>
          <a:xfrm>
            <a:off x="7036564" y="8013728"/>
            <a:ext cx="1242495" cy="1244571"/>
          </a:xfrm>
          <a:custGeom>
            <a:avLst/>
            <a:gdLst>
              <a:gd name="f0" fmla="val w"/>
              <a:gd name="f1" fmla="val h"/>
              <a:gd name="f2" fmla="val 0"/>
              <a:gd name="f3" fmla="val 1242498"/>
              <a:gd name="f4" fmla="val 1244572"/>
              <a:gd name="f5" fmla="*/ f0 1 1242498"/>
              <a:gd name="f6" fmla="*/ f1 1 1244572"/>
              <a:gd name="f7" fmla="val f2"/>
              <a:gd name="f8" fmla="val f3"/>
              <a:gd name="f9" fmla="val f4"/>
              <a:gd name="f10" fmla="+- f9 0 f7"/>
              <a:gd name="f11" fmla="+- f8 0 f7"/>
              <a:gd name="f12" fmla="*/ f11 1 1242498"/>
              <a:gd name="f13" fmla="*/ f10 1 1244572"/>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242498" h="1244572">
                <a:moveTo>
                  <a:pt x="f2" y="f2"/>
                </a:moveTo>
                <a:lnTo>
                  <a:pt x="f3" y="f2"/>
                </a:lnTo>
                <a:lnTo>
                  <a:pt x="f3" y="f4"/>
                </a:lnTo>
                <a:lnTo>
                  <a:pt x="f2" y="f4"/>
                </a:lnTo>
                <a:lnTo>
                  <a:pt x="f2" y="f2"/>
                </a:lnTo>
                <a:close/>
              </a:path>
            </a:pathLst>
          </a:custGeom>
          <a:blipFill>
            <a:blip r:embed="rId7">
              <a:alphaModFix/>
              <a:extLst>
                <a:ext uri="{96DAC541-7B7A-43D3-8B79-37D633B846F1}">
                  <asvg:svgBlip xmlns:asvg="http://schemas.microsoft.com/office/drawing/2016/SVG/main" r:embed="rId8"/>
                </a:ext>
              </a:extLst>
            </a:blip>
            <a:stretch>
              <a:fillRect/>
            </a:stretch>
          </a:blipFill>
          <a:ln cap="flat">
            <a:noFill/>
            <a:prstDash val="solid"/>
          </a:ln>
        </p:spPr>
        <p:txBody>
          <a:bodyPr lIns="0" tIns="0" rIns="0" bIns="0"/>
          <a:lstStyle/>
          <a:p>
            <a:endParaRPr lang="en-US"/>
          </a:p>
        </p:txBody>
      </p:sp>
      <p:sp>
        <p:nvSpPr>
          <p:cNvPr id="33" name="TextBox 33">
            <a:extLst>
              <a:ext uri="{FF2B5EF4-FFF2-40B4-BE49-F238E27FC236}">
                <a16:creationId xmlns:a16="http://schemas.microsoft.com/office/drawing/2014/main" id="{3D1510CD-9C84-473C-8FB6-1AB755D2E32E}"/>
              </a:ext>
            </a:extLst>
          </p:cNvPr>
          <p:cNvSpPr txBox="1"/>
          <p:nvPr/>
        </p:nvSpPr>
        <p:spPr>
          <a:xfrm>
            <a:off x="8856686" y="3511296"/>
            <a:ext cx="8753423" cy="861776"/>
          </a:xfrm>
          <a:prstGeom prst="rect">
            <a:avLst/>
          </a:prstGeom>
          <a:noFill/>
          <a:ln cap="flat">
            <a:noFill/>
          </a:ln>
        </p:spPr>
        <p:txBody>
          <a:bodyPr vert="horz" wrap="square" lIns="0" tIns="0" rIns="0" bIns="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Limited reach (only one branch or local presence).</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More traditional marketing than digital marketing.</a:t>
            </a:r>
          </a:p>
        </p:txBody>
      </p:sp>
      <p:sp>
        <p:nvSpPr>
          <p:cNvPr id="34" name="TextBox 34">
            <a:extLst>
              <a:ext uri="{FF2B5EF4-FFF2-40B4-BE49-F238E27FC236}">
                <a16:creationId xmlns:a16="http://schemas.microsoft.com/office/drawing/2014/main" id="{EAD5CA24-1E80-4633-95E1-E969B1B82BB5}"/>
              </a:ext>
            </a:extLst>
          </p:cNvPr>
          <p:cNvSpPr txBox="1"/>
          <p:nvPr/>
        </p:nvSpPr>
        <p:spPr>
          <a:xfrm>
            <a:off x="8148136" y="2857609"/>
            <a:ext cx="6077879" cy="560920"/>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3300" b="1" i="0" u="none" strike="noStrike" kern="1200" cap="none" spc="0" baseline="0">
                <a:solidFill>
                  <a:srgbClr val="1A336B"/>
                </a:solidFill>
                <a:uFillTx/>
                <a:latin typeface="Poppins Bold"/>
                <a:cs typeface="Poppins Bold"/>
              </a:rPr>
              <a:t>Weaknesses</a:t>
            </a:r>
          </a:p>
        </p:txBody>
      </p:sp>
      <p:sp>
        <p:nvSpPr>
          <p:cNvPr id="35" name="TextBox 35">
            <a:extLst>
              <a:ext uri="{FF2B5EF4-FFF2-40B4-BE49-F238E27FC236}">
                <a16:creationId xmlns:a16="http://schemas.microsoft.com/office/drawing/2014/main" id="{336C7AE6-F095-45BF-8734-CB31D2DC8DEC}"/>
              </a:ext>
            </a:extLst>
          </p:cNvPr>
          <p:cNvSpPr txBox="1"/>
          <p:nvPr/>
        </p:nvSpPr>
        <p:spPr>
          <a:xfrm>
            <a:off x="7655375" y="5571914"/>
            <a:ext cx="9799569" cy="1846658"/>
          </a:xfrm>
          <a:prstGeom prst="rect">
            <a:avLst/>
          </a:prstGeom>
          <a:noFill/>
          <a:ln cap="flat">
            <a:noFill/>
          </a:ln>
        </p:spPr>
        <p:txBody>
          <a:bodyPr vert="horz" wrap="square" lIns="0" tIns="0" rIns="0" bIns="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Increasing demand for online shopping.</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The possibility of collaborating with bloggers/influencers in the field of bridal preparation.</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Opening new branches or selling through platforms like Jumia/Amazon.</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b="1" i="0" u="none" strike="noStrike" kern="1200" cap="none" spc="0" baseline="0">
                <a:solidFill>
                  <a:srgbClr val="000000"/>
                </a:solidFill>
                <a:uFillTx/>
                <a:latin typeface="Calibri"/>
              </a:rPr>
              <a:t>Launching special offers and packages for bridal preparation.</a:t>
            </a:r>
          </a:p>
        </p:txBody>
      </p:sp>
      <p:sp>
        <p:nvSpPr>
          <p:cNvPr id="36" name="TextBox 36">
            <a:extLst>
              <a:ext uri="{FF2B5EF4-FFF2-40B4-BE49-F238E27FC236}">
                <a16:creationId xmlns:a16="http://schemas.microsoft.com/office/drawing/2014/main" id="{25FD238A-32EB-4791-BF3F-8682D27F6726}"/>
              </a:ext>
            </a:extLst>
          </p:cNvPr>
          <p:cNvSpPr txBox="1"/>
          <p:nvPr/>
        </p:nvSpPr>
        <p:spPr>
          <a:xfrm>
            <a:off x="11444036" y="5092293"/>
            <a:ext cx="3032552" cy="560920"/>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3300" b="1" i="0" u="none" strike="noStrike" kern="1200" cap="none" spc="0" baseline="0">
                <a:solidFill>
                  <a:srgbClr val="1A336B"/>
                </a:solidFill>
                <a:uFillTx/>
                <a:latin typeface="Poppins Bold"/>
                <a:cs typeface="Poppins Bold"/>
              </a:rPr>
              <a:t>Opportunities</a:t>
            </a:r>
          </a:p>
        </p:txBody>
      </p:sp>
      <p:sp>
        <p:nvSpPr>
          <p:cNvPr id="37" name="TextBox 37">
            <a:extLst>
              <a:ext uri="{FF2B5EF4-FFF2-40B4-BE49-F238E27FC236}">
                <a16:creationId xmlns:a16="http://schemas.microsoft.com/office/drawing/2014/main" id="{CA16BB07-DA21-4561-A621-D969B2356C82}"/>
              </a:ext>
            </a:extLst>
          </p:cNvPr>
          <p:cNvSpPr txBox="1"/>
          <p:nvPr/>
        </p:nvSpPr>
        <p:spPr>
          <a:xfrm>
            <a:off x="8933157" y="8207453"/>
            <a:ext cx="8752024" cy="1753682"/>
          </a:xfrm>
          <a:prstGeom prst="rect">
            <a:avLst/>
          </a:prstGeom>
          <a:noFill/>
          <a:ln cap="flat">
            <a:noFill/>
          </a:ln>
        </p:spPr>
        <p:txBody>
          <a:bodyPr vert="horz" wrap="square" lIns="0" tIns="0" rIns="0" bIns="0" anchor="t" anchorCtr="0" compatLnSpc="1">
            <a:spAutoFit/>
          </a:bodyPr>
          <a:lstStyle/>
          <a:p>
            <a:pPr marL="457200" marR="0" lvl="0" indent="-4572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Cheap imported products that are flooding the market.</a:t>
            </a:r>
          </a:p>
          <a:p>
            <a:pPr marL="457200" marR="0" lvl="0" indent="-4572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800" b="1" i="0" u="none" strike="noStrike" kern="1200" cap="none" spc="0" baseline="0">
                <a:solidFill>
                  <a:srgbClr val="000000"/>
                </a:solidFill>
                <a:uFillTx/>
                <a:latin typeface="Calibri"/>
              </a:rPr>
              <a:t>Price volatility due to inflation and changes in the dollar exchange rate.</a:t>
            </a:r>
          </a:p>
          <a:p>
            <a:pPr marL="457200" marR="0" lvl="0" indent="-457200" algn="just" defTabSz="914400" rtl="0" fontAlgn="auto" hangingPunct="1">
              <a:lnSpc>
                <a:spcPct val="107000"/>
              </a:lnSpc>
              <a:spcBef>
                <a:spcPts val="0"/>
              </a:spcBef>
              <a:spcAft>
                <a:spcPts val="800"/>
              </a:spcAft>
              <a:buSzPct val="100000"/>
              <a:buFont typeface="Arial" pitchFamily="34"/>
              <a:buChar char="•"/>
              <a:tabLst/>
              <a:defRPr sz="1800" b="0" i="0" u="none" strike="noStrike" kern="0" cap="none" spc="0" baseline="0">
                <a:solidFill>
                  <a:srgbClr val="000000"/>
                </a:solidFill>
                <a:uFillTx/>
              </a:defRPr>
            </a:pPr>
            <a:endParaRPr lang="en-US" sz="2800" b="1" i="0" u="none" strike="noStrike" kern="1200" cap="none" spc="0" baseline="0">
              <a:solidFill>
                <a:srgbClr val="000000"/>
              </a:solidFill>
              <a:uFillTx/>
              <a:latin typeface="Abdo Free" pitchFamily="2"/>
              <a:cs typeface="Abdo Free" pitchFamily="2"/>
            </a:endParaRPr>
          </a:p>
        </p:txBody>
      </p:sp>
      <p:sp>
        <p:nvSpPr>
          <p:cNvPr id="38" name="TextBox 38">
            <a:extLst>
              <a:ext uri="{FF2B5EF4-FFF2-40B4-BE49-F238E27FC236}">
                <a16:creationId xmlns:a16="http://schemas.microsoft.com/office/drawing/2014/main" id="{E4242304-8F41-4F3B-B3D4-4EEE9EA7C97D}"/>
              </a:ext>
            </a:extLst>
          </p:cNvPr>
          <p:cNvSpPr txBox="1"/>
          <p:nvPr/>
        </p:nvSpPr>
        <p:spPr>
          <a:xfrm>
            <a:off x="12115598" y="7458605"/>
            <a:ext cx="1683776" cy="560920"/>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3300" b="1" i="0" u="none" strike="noStrike" kern="1200" cap="none" spc="0" baseline="0">
                <a:solidFill>
                  <a:srgbClr val="1A336B"/>
                </a:solidFill>
                <a:uFillTx/>
                <a:latin typeface="Poppins Bold"/>
                <a:cs typeface="Poppins Bold"/>
              </a:rPr>
              <a:t>Threats</a:t>
            </a:r>
          </a:p>
        </p:txBody>
      </p:sp>
      <p:sp>
        <p:nvSpPr>
          <p:cNvPr id="39" name="TextBox 39">
            <a:extLst>
              <a:ext uri="{FF2B5EF4-FFF2-40B4-BE49-F238E27FC236}">
                <a16:creationId xmlns:a16="http://schemas.microsoft.com/office/drawing/2014/main" id="{EDCE4C8F-35FD-49F7-978B-93AF12013304}"/>
              </a:ext>
            </a:extLst>
          </p:cNvPr>
          <p:cNvSpPr txBox="1"/>
          <p:nvPr/>
        </p:nvSpPr>
        <p:spPr>
          <a:xfrm>
            <a:off x="1028700" y="1991992"/>
            <a:ext cx="4833957" cy="1880774"/>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cs typeface="Poppins Bold"/>
              </a:rPr>
              <a:t>SWOT</a:t>
            </a:r>
            <a:br>
              <a:rPr lang="en-US" sz="7200" b="1" i="0" u="none" strike="noStrike" kern="1200" cap="none" spc="0" baseline="0">
                <a:solidFill>
                  <a:srgbClr val="1A336B"/>
                </a:solidFill>
                <a:uFillTx/>
                <a:latin typeface="Poppins Bold"/>
                <a:cs typeface="Poppins Bold"/>
              </a:rPr>
            </a:br>
            <a:br>
              <a:rPr lang="en-US" sz="7200" b="1" i="0" u="none" strike="noStrike" kern="1200" cap="none" spc="0" baseline="0">
                <a:solidFill>
                  <a:srgbClr val="1A336B"/>
                </a:solidFill>
                <a:uFillTx/>
                <a:latin typeface="Poppins Bold"/>
                <a:cs typeface="Poppins Bold"/>
              </a:rPr>
            </a:br>
            <a:r>
              <a:rPr lang="en-US" sz="7200" b="1" i="0" u="none" strike="noStrike" kern="1200" cap="none" spc="0" baseline="0">
                <a:solidFill>
                  <a:srgbClr val="1A336B"/>
                </a:solidFill>
                <a:uFillTx/>
                <a:latin typeface="Poppins Bold"/>
                <a:cs typeface="Poppins Bold"/>
              </a:rPr>
              <a:t> analysis</a:t>
            </a:r>
          </a:p>
        </p:txBody>
      </p:sp>
      <p:sp>
        <p:nvSpPr>
          <p:cNvPr id="40" name="TextBox 41">
            <a:extLst>
              <a:ext uri="{FF2B5EF4-FFF2-40B4-BE49-F238E27FC236}">
                <a16:creationId xmlns:a16="http://schemas.microsoft.com/office/drawing/2014/main" id="{BF72BDE6-27E9-4C2A-AEF6-018013D00F35}"/>
              </a:ext>
            </a:extLst>
          </p:cNvPr>
          <p:cNvSpPr txBox="1"/>
          <p:nvPr/>
        </p:nvSpPr>
        <p:spPr>
          <a:xfrm>
            <a:off x="15111173" y="971550"/>
            <a:ext cx="2148126" cy="339086"/>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r>
              <a:rPr lang="en-US" sz="1900" b="1" i="0" u="none" strike="noStrike" kern="1200" cap="none" spc="0" baseline="0">
                <a:solidFill>
                  <a:srgbClr val="000000"/>
                </a:solidFill>
                <a:uFillTx/>
                <a:latin typeface="Poppins Bold"/>
                <a:ea typeface="Poppins Bold"/>
                <a:cs typeface="Poppins Bold"/>
              </a:rPr>
              <a:t>2025</a:t>
            </a:r>
          </a:p>
        </p:txBody>
      </p:sp>
      <p:grpSp>
        <p:nvGrpSpPr>
          <p:cNvPr id="41" name="Group 3">
            <a:extLst>
              <a:ext uri="{FF2B5EF4-FFF2-40B4-BE49-F238E27FC236}">
                <a16:creationId xmlns:a16="http://schemas.microsoft.com/office/drawing/2014/main" id="{09E4BD65-63C4-4DFB-8E24-7D8D7F023BC1}"/>
              </a:ext>
            </a:extLst>
          </p:cNvPr>
          <p:cNvGrpSpPr/>
          <p:nvPr/>
        </p:nvGrpSpPr>
        <p:grpSpPr>
          <a:xfrm>
            <a:off x="11444036" y="282769"/>
            <a:ext cx="2455154" cy="1187988"/>
            <a:chOff x="11444036" y="282769"/>
            <a:chExt cx="2455154" cy="1187988"/>
          </a:xfrm>
        </p:grpSpPr>
        <p:sp>
          <p:nvSpPr>
            <p:cNvPr id="42" name="Freeform 4">
              <a:extLst>
                <a:ext uri="{FF2B5EF4-FFF2-40B4-BE49-F238E27FC236}">
                  <a16:creationId xmlns:a16="http://schemas.microsoft.com/office/drawing/2014/main" id="{BE0FDE13-1BBF-4332-A351-7259E40D8B33}"/>
                </a:ext>
              </a:extLst>
            </p:cNvPr>
            <p:cNvSpPr/>
            <p:nvPr/>
          </p:nvSpPr>
          <p:spPr>
            <a:xfrm>
              <a:off x="11444036" y="572478"/>
              <a:ext cx="2455154" cy="898279"/>
            </a:xfrm>
            <a:custGeom>
              <a:avLst/>
              <a:gdLst>
                <a:gd name="f0" fmla="val w"/>
                <a:gd name="f1" fmla="val h"/>
                <a:gd name="f2" fmla="val 0"/>
                <a:gd name="f3" fmla="val 1186489"/>
                <a:gd name="f4" fmla="val 177202"/>
                <a:gd name="f5" fmla="val 36388"/>
                <a:gd name="f6" fmla="val 1150101"/>
                <a:gd name="f7" fmla="val 1159751"/>
                <a:gd name="f8" fmla="val 1169007"/>
                <a:gd name="f9" fmla="val 3834"/>
                <a:gd name="f10" fmla="val 1175831"/>
                <a:gd name="f11" fmla="val 10658"/>
                <a:gd name="f12" fmla="val 1182655"/>
                <a:gd name="f13" fmla="val 17482"/>
                <a:gd name="f14" fmla="val 26737"/>
                <a:gd name="f15" fmla="val 140814"/>
                <a:gd name="f16" fmla="val 150464"/>
                <a:gd name="f17" fmla="val 159720"/>
                <a:gd name="f18" fmla="val 166544"/>
                <a:gd name="f19" fmla="val 173368"/>
                <a:gd name="f20" fmla="*/ f0 1 1186489"/>
                <a:gd name="f21" fmla="*/ f1 1 177202"/>
                <a:gd name="f22" fmla="val f2"/>
                <a:gd name="f23" fmla="val f3"/>
                <a:gd name="f24" fmla="val f4"/>
                <a:gd name="f25" fmla="+- f24 0 f22"/>
                <a:gd name="f26" fmla="+- f23 0 f22"/>
                <a:gd name="f27" fmla="*/ f26 1 1186489"/>
                <a:gd name="f28" fmla="*/ f25 1 177202"/>
                <a:gd name="f29" fmla="*/ f22 1 f27"/>
                <a:gd name="f30" fmla="*/ f23 1 f27"/>
                <a:gd name="f31" fmla="*/ f22 1 f28"/>
                <a:gd name="f32" fmla="*/ f24 1 f28"/>
                <a:gd name="f33" fmla="*/ f29 f20 1"/>
                <a:gd name="f34" fmla="*/ f30 f20 1"/>
                <a:gd name="f35" fmla="*/ f32 f21 1"/>
                <a:gd name="f36" fmla="*/ f31 f21 1"/>
              </a:gdLst>
              <a:ahLst/>
              <a:cxnLst>
                <a:cxn ang="3cd4">
                  <a:pos x="hc" y="t"/>
                </a:cxn>
                <a:cxn ang="0">
                  <a:pos x="r" y="vc"/>
                </a:cxn>
                <a:cxn ang="cd4">
                  <a:pos x="hc" y="b"/>
                </a:cxn>
                <a:cxn ang="cd2">
                  <a:pos x="l" y="vc"/>
                </a:cxn>
              </a:cxnLst>
              <a:rect l="f33" t="f36" r="f34" b="f35"/>
              <a:pathLst>
                <a:path w="1186489" h="177202">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14" y="f4"/>
                    <a:pt x="f13" y="f19"/>
                    <a:pt x="f11" y="f18"/>
                  </a:cubicBezTo>
                  <a:cubicBezTo>
                    <a:pt x="f9" y="f17"/>
                    <a:pt x="f2" y="f16"/>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43" name="TextBox 5">
              <a:extLst>
                <a:ext uri="{FF2B5EF4-FFF2-40B4-BE49-F238E27FC236}">
                  <a16:creationId xmlns:a16="http://schemas.microsoft.com/office/drawing/2014/main" id="{92C9ABD2-C9DE-4032-B0FD-21DBECEAD224}"/>
                </a:ext>
              </a:extLst>
            </p:cNvPr>
            <p:cNvSpPr txBox="1"/>
            <p:nvPr/>
          </p:nvSpPr>
          <p:spPr>
            <a:xfrm>
              <a:off x="11444036" y="282769"/>
              <a:ext cx="2455154" cy="1187988"/>
            </a:xfrm>
            <a:prstGeom prst="rect">
              <a:avLst/>
            </a:prstGeom>
            <a:noFill/>
            <a:ln cap="flat">
              <a:noFill/>
            </a:ln>
          </p:spPr>
          <p:txBody>
            <a:bodyPr vert="horz" wrap="square" lIns="50804" tIns="50804" rIns="50804" bIns="50804" anchor="ctr" anchorCtr="0" compatLnSpc="1">
              <a:noAutofit/>
            </a:bodyPr>
            <a:lstStyle/>
            <a:p>
              <a:pPr marL="0" marR="0" lvl="0" indent="0" algn="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44" name="Group 9">
            <a:extLst>
              <a:ext uri="{FF2B5EF4-FFF2-40B4-BE49-F238E27FC236}">
                <a16:creationId xmlns:a16="http://schemas.microsoft.com/office/drawing/2014/main" id="{1898AC93-A00F-43E4-8DEE-2B7842B96BED}"/>
              </a:ext>
            </a:extLst>
          </p:cNvPr>
          <p:cNvGrpSpPr/>
          <p:nvPr/>
        </p:nvGrpSpPr>
        <p:grpSpPr>
          <a:xfrm>
            <a:off x="8666290" y="589531"/>
            <a:ext cx="8726146" cy="2042550"/>
            <a:chOff x="8666290" y="589531"/>
            <a:chExt cx="8726146" cy="2042550"/>
          </a:xfrm>
        </p:grpSpPr>
        <p:sp>
          <p:nvSpPr>
            <p:cNvPr id="45" name="Freeform 10">
              <a:extLst>
                <a:ext uri="{FF2B5EF4-FFF2-40B4-BE49-F238E27FC236}">
                  <a16:creationId xmlns:a16="http://schemas.microsoft.com/office/drawing/2014/main" id="{F495BF99-F561-4C41-8143-A7E53FB992F7}"/>
                </a:ext>
              </a:extLst>
            </p:cNvPr>
            <p:cNvSpPr/>
            <p:nvPr/>
          </p:nvSpPr>
          <p:spPr>
            <a:xfrm>
              <a:off x="8666290" y="907221"/>
              <a:ext cx="8726146" cy="1724851"/>
            </a:xfrm>
            <a:custGeom>
              <a:avLst/>
              <a:gdLst>
                <a:gd name="f0" fmla="val w"/>
                <a:gd name="f1" fmla="val h"/>
                <a:gd name="f2" fmla="val 0"/>
                <a:gd name="f3" fmla="val 1521998"/>
                <a:gd name="f4" fmla="val 310285"/>
                <a:gd name="f5" fmla="val 28366"/>
                <a:gd name="f6" fmla="val 1493631"/>
                <a:gd name="f7" fmla="val 1509298"/>
                <a:gd name="f8" fmla="val 12700"/>
                <a:gd name="f9" fmla="val 281919"/>
                <a:gd name="f10" fmla="val 289442"/>
                <a:gd name="f11" fmla="val 1519009"/>
                <a:gd name="f12" fmla="val 296657"/>
                <a:gd name="f13" fmla="val 1513689"/>
                <a:gd name="f14" fmla="val 301977"/>
                <a:gd name="f15" fmla="val 1508370"/>
                <a:gd name="f16" fmla="val 307297"/>
                <a:gd name="f17" fmla="val 1501155"/>
                <a:gd name="f18" fmla="val 20843"/>
                <a:gd name="f19" fmla="val 13628"/>
                <a:gd name="f20" fmla="val 8308"/>
                <a:gd name="f21" fmla="val 2989"/>
                <a:gd name="f22" fmla="*/ f0 1 1521998"/>
                <a:gd name="f23" fmla="*/ f1 1 310285"/>
                <a:gd name="f24" fmla="val f2"/>
                <a:gd name="f25" fmla="val f3"/>
                <a:gd name="f26" fmla="val f4"/>
                <a:gd name="f27" fmla="+- f26 0 f24"/>
                <a:gd name="f28" fmla="+- f25 0 f24"/>
                <a:gd name="f29" fmla="*/ f28 1 1521998"/>
                <a:gd name="f30" fmla="*/ f27 1 310285"/>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521998" h="310285">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18" y="f4"/>
                    <a:pt x="f19" y="f16"/>
                    <a:pt x="f20" y="f14"/>
                  </a:cubicBezTo>
                  <a:cubicBezTo>
                    <a:pt x="f21" y="f12"/>
                    <a:pt x="f2" y="f10"/>
                    <a:pt x="f2" y="f9"/>
                  </a:cubicBezTo>
                  <a:lnTo>
                    <a:pt x="f2" y="f5"/>
                  </a:lnTo>
                  <a:cubicBezTo>
                    <a:pt x="f2" y="f8"/>
                    <a:pt x="f8" y="f2"/>
                    <a:pt x="f5" y="f2"/>
                  </a:cubicBezTo>
                  <a:close/>
                </a:path>
              </a:pathLst>
            </a:custGeom>
            <a:solidFill>
              <a:srgbClr val="DCE6FF"/>
            </a:solidFill>
            <a:ln cap="flat">
              <a:noFill/>
              <a:prstDash val="solid"/>
            </a:ln>
          </p:spPr>
          <p:txBody>
            <a:bodyPr lIns="0" tIns="0" rIns="0" bIns="0"/>
            <a:lstStyle/>
            <a:p>
              <a:endParaRPr lang="en-US"/>
            </a:p>
          </p:txBody>
        </p:sp>
        <p:sp>
          <p:nvSpPr>
            <p:cNvPr id="46" name="TextBox 11">
              <a:extLst>
                <a:ext uri="{FF2B5EF4-FFF2-40B4-BE49-F238E27FC236}">
                  <a16:creationId xmlns:a16="http://schemas.microsoft.com/office/drawing/2014/main" id="{452B7260-C788-4EFE-8EDB-882C1A0B695D}"/>
                </a:ext>
              </a:extLst>
            </p:cNvPr>
            <p:cNvSpPr txBox="1"/>
            <p:nvPr/>
          </p:nvSpPr>
          <p:spPr>
            <a:xfrm>
              <a:off x="8666290" y="589531"/>
              <a:ext cx="8726146" cy="2042550"/>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38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47" name="TextBox 33">
            <a:extLst>
              <a:ext uri="{FF2B5EF4-FFF2-40B4-BE49-F238E27FC236}">
                <a16:creationId xmlns:a16="http://schemas.microsoft.com/office/drawing/2014/main" id="{E5E13A9A-BECE-4E98-85B2-AD7E1D591AF2}"/>
              </a:ext>
            </a:extLst>
          </p:cNvPr>
          <p:cNvSpPr txBox="1"/>
          <p:nvPr/>
        </p:nvSpPr>
        <p:spPr>
          <a:xfrm>
            <a:off x="8931758" y="1074484"/>
            <a:ext cx="8753423" cy="1889616"/>
          </a:xfrm>
          <a:prstGeom prst="rect">
            <a:avLst/>
          </a:prstGeom>
          <a:noFill/>
          <a:ln cap="flat">
            <a:noFill/>
          </a:ln>
        </p:spPr>
        <p:txBody>
          <a:bodyPr vert="horz" wrap="square" lIns="0" tIns="0" rIns="0" bIns="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A good reputation in the area and a well-known name (Abu Jihad).</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Diverse products (household items + bridal trousseau/furnishings).</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Competitive prices compared to large stores.</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Strong relationships with local suppliers.</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Calibri"/>
              </a:rPr>
              <a:t>Long experience in the market.</a:t>
            </a:r>
          </a:p>
          <a:p>
            <a:pPr marL="342900" marR="0" lvl="0" indent="-342900" algn="l" defTabSz="914400" rtl="0" fontAlgn="auto" hangingPunct="1">
              <a:lnSpc>
                <a:spcPct val="107000"/>
              </a:lnSpc>
              <a:spcBef>
                <a:spcPts val="0"/>
              </a:spcBef>
              <a:spcAft>
                <a:spcPts val="0"/>
              </a:spcAft>
              <a:buSzPct val="100000"/>
              <a:buFont typeface="Symbol" pitchFamily="18"/>
              <a:buChar char=""/>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Poppins"/>
              <a:cs typeface="Poppins"/>
            </a:endParaRPr>
          </a:p>
        </p:txBody>
      </p:sp>
      <p:sp>
        <p:nvSpPr>
          <p:cNvPr id="48" name="TextBox 34">
            <a:extLst>
              <a:ext uri="{FF2B5EF4-FFF2-40B4-BE49-F238E27FC236}">
                <a16:creationId xmlns:a16="http://schemas.microsoft.com/office/drawing/2014/main" id="{4ED96E7C-FDD4-4E14-91F8-2A462ED75EE6}"/>
              </a:ext>
            </a:extLst>
          </p:cNvPr>
          <p:cNvSpPr txBox="1"/>
          <p:nvPr/>
        </p:nvSpPr>
        <p:spPr>
          <a:xfrm>
            <a:off x="7590443" y="491133"/>
            <a:ext cx="6077879" cy="560920"/>
          </a:xfrm>
          <a:prstGeom prst="rect">
            <a:avLst/>
          </a:prstGeom>
          <a:noFill/>
          <a:ln cap="flat">
            <a:noFill/>
          </a:ln>
        </p:spPr>
        <p:txBody>
          <a:bodyPr vert="horz" wrap="square" lIns="0" tIns="0" rIns="0" bIns="0" anchor="t" anchorCtr="0" compatLnSpc="1">
            <a:spAutoFit/>
          </a:bodyPr>
          <a:lstStyle/>
          <a:p>
            <a:pPr marL="0" marR="0" lvl="0" indent="0" algn="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3300" b="1" i="0" u="none" strike="noStrike" kern="1200" cap="none" spc="0" baseline="0">
                <a:solidFill>
                  <a:srgbClr val="1A336B"/>
                </a:solidFill>
                <a:uFillTx/>
                <a:latin typeface="Poppins Bold"/>
                <a:cs typeface="Poppins Bold"/>
              </a:rPr>
              <a:t>Strength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7C3514C-982B-4C75-B2D2-96B720D0E61A}"/>
              </a:ext>
            </a:extLst>
          </p:cNvPr>
          <p:cNvSpPr/>
          <p:nvPr/>
        </p:nvSpPr>
        <p:spPr>
          <a:xfrm>
            <a:off x="37472" y="0"/>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96C86527-A04D-40A7-B57E-400016F19C47}"/>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D395B9B7-247C-4AE6-8FF6-3085DF061F0C}"/>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4811EBB7-59A9-4B62-B5BE-7DB899599228}"/>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9">
            <a:extLst>
              <a:ext uri="{FF2B5EF4-FFF2-40B4-BE49-F238E27FC236}">
                <a16:creationId xmlns:a16="http://schemas.microsoft.com/office/drawing/2014/main" id="{CFD29B06-40F7-4596-A3E3-FBED320F83B9}"/>
              </a:ext>
            </a:extLst>
          </p:cNvPr>
          <p:cNvGrpSpPr/>
          <p:nvPr/>
        </p:nvGrpSpPr>
        <p:grpSpPr>
          <a:xfrm>
            <a:off x="5084146" y="3827760"/>
            <a:ext cx="10609188" cy="3982733"/>
            <a:chOff x="5084146" y="3827760"/>
            <a:chExt cx="10609188" cy="3982733"/>
          </a:xfrm>
        </p:grpSpPr>
        <p:sp>
          <p:nvSpPr>
            <p:cNvPr id="7" name="Freeform 10">
              <a:extLst>
                <a:ext uri="{FF2B5EF4-FFF2-40B4-BE49-F238E27FC236}">
                  <a16:creationId xmlns:a16="http://schemas.microsoft.com/office/drawing/2014/main" id="{579193C8-1582-4D82-B663-67CD84470370}"/>
                </a:ext>
              </a:extLst>
            </p:cNvPr>
            <p:cNvSpPr/>
            <p:nvPr/>
          </p:nvSpPr>
          <p:spPr>
            <a:xfrm>
              <a:off x="5084146" y="4370758"/>
              <a:ext cx="10609188" cy="3439735"/>
            </a:xfrm>
            <a:custGeom>
              <a:avLst/>
              <a:gdLst>
                <a:gd name="f0" fmla="val w"/>
                <a:gd name="f1" fmla="val h"/>
                <a:gd name="f2" fmla="val 0"/>
                <a:gd name="f3" fmla="val 1043259"/>
                <a:gd name="f4" fmla="val 362029"/>
                <a:gd name="f5" fmla="val 98945"/>
                <a:gd name="f6" fmla="val 944313"/>
                <a:gd name="f7" fmla="val 970555"/>
                <a:gd name="f8" fmla="val 995722"/>
                <a:gd name="f9" fmla="val 10425"/>
                <a:gd name="f10" fmla="val 1014278"/>
                <a:gd name="f11" fmla="val 28980"/>
                <a:gd name="f12" fmla="val 1032834"/>
                <a:gd name="f13" fmla="val 47536"/>
                <a:gd name="f14" fmla="val 72703"/>
                <a:gd name="f15" fmla="val 263084"/>
                <a:gd name="f16" fmla="val 317730"/>
                <a:gd name="f17" fmla="val 998959"/>
                <a:gd name="f18" fmla="val 351604"/>
                <a:gd name="f19" fmla="val 333048"/>
                <a:gd name="f20" fmla="val 314493"/>
                <a:gd name="f21" fmla="val 289325"/>
                <a:gd name="f22" fmla="*/ f0 1 1043259"/>
                <a:gd name="f23" fmla="*/ f1 1 362029"/>
                <a:gd name="f24" fmla="val f2"/>
                <a:gd name="f25" fmla="val f3"/>
                <a:gd name="f26" fmla="val f4"/>
                <a:gd name="f27" fmla="+- f26 0 f24"/>
                <a:gd name="f28" fmla="+- f25 0 f24"/>
                <a:gd name="f29" fmla="*/ f28 1 1043259"/>
                <a:gd name="f30" fmla="*/ f27 1 362029"/>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1043259" h="362029">
                  <a:moveTo>
                    <a:pt x="f5" y="f2"/>
                  </a:moveTo>
                  <a:lnTo>
                    <a:pt x="f6" y="f2"/>
                  </a:lnTo>
                  <a:cubicBezTo>
                    <a:pt x="f7" y="f2"/>
                    <a:pt x="f8" y="f9"/>
                    <a:pt x="f10" y="f11"/>
                  </a:cubicBezTo>
                  <a:cubicBezTo>
                    <a:pt x="f12" y="f13"/>
                    <a:pt x="f3" y="f14"/>
                    <a:pt x="f3" y="f5"/>
                  </a:cubicBezTo>
                  <a:lnTo>
                    <a:pt x="f3" y="f15"/>
                  </a:lnTo>
                  <a:cubicBezTo>
                    <a:pt x="f3" y="f16"/>
                    <a:pt x="f17" y="f4"/>
                    <a:pt x="f6" y="f4"/>
                  </a:cubicBezTo>
                  <a:lnTo>
                    <a:pt x="f5" y="f4"/>
                  </a:lnTo>
                  <a:cubicBezTo>
                    <a:pt x="f14" y="f4"/>
                    <a:pt x="f13" y="f18"/>
                    <a:pt x="f11" y="f19"/>
                  </a:cubicBezTo>
                  <a:cubicBezTo>
                    <a:pt x="f9" y="f20"/>
                    <a:pt x="f2" y="f21"/>
                    <a:pt x="f2" y="f15"/>
                  </a:cubicBezTo>
                  <a:lnTo>
                    <a:pt x="f2" y="f5"/>
                  </a:lnTo>
                  <a:cubicBezTo>
                    <a:pt x="f2" y="f14"/>
                    <a:pt x="f9" y="f13"/>
                    <a:pt x="f11" y="f11"/>
                  </a:cubicBezTo>
                  <a:cubicBezTo>
                    <a:pt x="f13" y="f9"/>
                    <a:pt x="f14" y="f2"/>
                    <a:pt x="f5" y="f2"/>
                  </a:cubicBezTo>
                  <a:close/>
                </a:path>
              </a:pathLst>
            </a:custGeom>
            <a:solidFill>
              <a:srgbClr val="DCE6FF"/>
            </a:solidFill>
            <a:ln cap="flat">
              <a:noFill/>
              <a:prstDash val="solid"/>
            </a:ln>
          </p:spPr>
          <p:txBody>
            <a:bodyPr lIns="0" tIns="0" rIns="0" bIns="0"/>
            <a:lstStyle/>
            <a:p>
              <a:endParaRPr lang="en-US"/>
            </a:p>
          </p:txBody>
        </p:sp>
        <p:sp>
          <p:nvSpPr>
            <p:cNvPr id="8" name="TextBox 11">
              <a:extLst>
                <a:ext uri="{FF2B5EF4-FFF2-40B4-BE49-F238E27FC236}">
                  <a16:creationId xmlns:a16="http://schemas.microsoft.com/office/drawing/2014/main" id="{02C44A9B-C861-49E3-B38B-A0DFA2B9B786}"/>
                </a:ext>
              </a:extLst>
            </p:cNvPr>
            <p:cNvSpPr txBox="1"/>
            <p:nvPr/>
          </p:nvSpPr>
          <p:spPr>
            <a:xfrm>
              <a:off x="5084146" y="3827760"/>
              <a:ext cx="10609188" cy="3982733"/>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Freeform 42">
            <a:extLst>
              <a:ext uri="{FF2B5EF4-FFF2-40B4-BE49-F238E27FC236}">
                <a16:creationId xmlns:a16="http://schemas.microsoft.com/office/drawing/2014/main" id="{5DD3AF1A-7FF0-484B-950E-1DDC925C53FD}"/>
              </a:ext>
            </a:extLst>
          </p:cNvPr>
          <p:cNvSpPr/>
          <p:nvPr/>
        </p:nvSpPr>
        <p:spPr>
          <a:xfrm rot="16200004">
            <a:off x="-5620034" y="3388816"/>
            <a:ext cx="12251634" cy="12140251"/>
          </a:xfrm>
          <a:custGeom>
            <a:avLst/>
            <a:gdLst>
              <a:gd name="f0" fmla="val w"/>
              <a:gd name="f1" fmla="val h"/>
              <a:gd name="f2" fmla="val 0"/>
              <a:gd name="f3" fmla="val 12251630"/>
              <a:gd name="f4" fmla="val 12140252"/>
              <a:gd name="f5" fmla="val 12251631"/>
              <a:gd name="f6" fmla="*/ f0 1 12251630"/>
              <a:gd name="f7" fmla="*/ f1 1 12140252"/>
              <a:gd name="f8" fmla="val f2"/>
              <a:gd name="f9" fmla="val f3"/>
              <a:gd name="f10" fmla="val f4"/>
              <a:gd name="f11" fmla="+- f10 0 f8"/>
              <a:gd name="f12" fmla="+- f9 0 f8"/>
              <a:gd name="f13" fmla="*/ f12 1 12251630"/>
              <a:gd name="f14" fmla="*/ f11 1 12140252"/>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2251630" h="12140252">
                <a:moveTo>
                  <a:pt x="f2" y="f2"/>
                </a:moveTo>
                <a:lnTo>
                  <a:pt x="f5" y="f2"/>
                </a:lnTo>
                <a:lnTo>
                  <a:pt x="f5" y="f4"/>
                </a:lnTo>
                <a:lnTo>
                  <a:pt x="f2" y="f4"/>
                </a:lnTo>
                <a:lnTo>
                  <a:pt x="f2" y="f2"/>
                </a:lnTo>
                <a:close/>
              </a:path>
            </a:pathLst>
          </a:custGeom>
          <a:blipFill>
            <a:blip r:embed="rId3">
              <a:alphaModFix amt="65999"/>
              <a:extLst>
                <a:ext uri="{96DAC541-7B7A-43D3-8B79-37D633B846F1}">
                  <asvg:svgBlip xmlns:asvg="http://schemas.microsoft.com/office/drawing/2016/SVG/main" r:embed="rId4"/>
                </a:ext>
              </a:extLst>
            </a:blip>
            <a:stretch>
              <a:fillRect/>
            </a:stretch>
          </a:blipFill>
          <a:ln cap="flat">
            <a:noFill/>
            <a:prstDash val="solid"/>
          </a:ln>
        </p:spPr>
        <p:txBody>
          <a:bodyPr lIns="0" tIns="0" rIns="0" bIns="0"/>
          <a:lstStyle/>
          <a:p>
            <a:endParaRPr lang="en-US"/>
          </a:p>
        </p:txBody>
      </p:sp>
      <p:grpSp>
        <p:nvGrpSpPr>
          <p:cNvPr id="10" name="Group 43">
            <a:extLst>
              <a:ext uri="{FF2B5EF4-FFF2-40B4-BE49-F238E27FC236}">
                <a16:creationId xmlns:a16="http://schemas.microsoft.com/office/drawing/2014/main" id="{054EDB71-E6AF-4D27-B126-3D335125A926}"/>
              </a:ext>
            </a:extLst>
          </p:cNvPr>
          <p:cNvGrpSpPr/>
          <p:nvPr/>
        </p:nvGrpSpPr>
        <p:grpSpPr>
          <a:xfrm>
            <a:off x="-1534198" y="9451640"/>
            <a:ext cx="21265048" cy="1349709"/>
            <a:chOff x="-1534198" y="9451640"/>
            <a:chExt cx="21265048" cy="1349709"/>
          </a:xfrm>
        </p:grpSpPr>
        <p:sp>
          <p:nvSpPr>
            <p:cNvPr id="11" name="Freeform 44">
              <a:extLst>
                <a:ext uri="{FF2B5EF4-FFF2-40B4-BE49-F238E27FC236}">
                  <a16:creationId xmlns:a16="http://schemas.microsoft.com/office/drawing/2014/main" id="{F2F942D4-E16B-4957-BAAF-EFDE9EA282A3}"/>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12" name="TextBox 45">
              <a:extLst>
                <a:ext uri="{FF2B5EF4-FFF2-40B4-BE49-F238E27FC236}">
                  <a16:creationId xmlns:a16="http://schemas.microsoft.com/office/drawing/2014/main" id="{BF5FA547-E3F4-4F1D-B036-6FC96A278DE6}"/>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13" name="Freeform 46">
            <a:extLst>
              <a:ext uri="{FF2B5EF4-FFF2-40B4-BE49-F238E27FC236}">
                <a16:creationId xmlns:a16="http://schemas.microsoft.com/office/drawing/2014/main" id="{6350C2CD-BFB1-4627-95E5-47E7FE27C4EA}"/>
              </a:ext>
            </a:extLst>
          </p:cNvPr>
          <p:cNvSpPr/>
          <p:nvPr/>
        </p:nvSpPr>
        <p:spPr>
          <a:xfrm>
            <a:off x="-1387775" y="3984379"/>
            <a:ext cx="5849809" cy="5679640"/>
          </a:xfrm>
          <a:custGeom>
            <a:avLst/>
            <a:gdLst>
              <a:gd name="f0" fmla="val w"/>
              <a:gd name="f1" fmla="val h"/>
              <a:gd name="f2" fmla="val 0"/>
              <a:gd name="f3" fmla="val 5849814"/>
              <a:gd name="f4" fmla="val 5679638"/>
              <a:gd name="f5" fmla="val 5679637"/>
              <a:gd name="f6" fmla="*/ f0 1 5849814"/>
              <a:gd name="f7" fmla="*/ f1 1 5679638"/>
              <a:gd name="f8" fmla="val f2"/>
              <a:gd name="f9" fmla="val f3"/>
              <a:gd name="f10" fmla="val f4"/>
              <a:gd name="f11" fmla="+- f10 0 f8"/>
              <a:gd name="f12" fmla="+- f9 0 f8"/>
              <a:gd name="f13" fmla="*/ f12 1 5849814"/>
              <a:gd name="f14" fmla="*/ f11 1 5679638"/>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5849814" h="5679638">
                <a:moveTo>
                  <a:pt x="f2" y="f2"/>
                </a:moveTo>
                <a:lnTo>
                  <a:pt x="f3" y="f2"/>
                </a:lnTo>
                <a:lnTo>
                  <a:pt x="f3" y="f5"/>
                </a:lnTo>
                <a:lnTo>
                  <a:pt x="f2" y="f5"/>
                </a:lnTo>
                <a:lnTo>
                  <a:pt x="f2" y="f2"/>
                </a:lnTo>
                <a:close/>
              </a:path>
            </a:pathLst>
          </a:custGeom>
          <a:blipFill>
            <a:blip r:embed="rId5">
              <a:alphaModFix/>
              <a:extLst>
                <a:ext uri="{96DAC541-7B7A-43D3-8B79-37D633B846F1}">
                  <asvg:svgBlip xmlns:asvg="http://schemas.microsoft.com/office/drawing/2016/SVG/main" r:embed="rId6"/>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14" name="TextBox 47">
            <a:extLst>
              <a:ext uri="{FF2B5EF4-FFF2-40B4-BE49-F238E27FC236}">
                <a16:creationId xmlns:a16="http://schemas.microsoft.com/office/drawing/2014/main" id="{D42B7968-0827-4A38-A6AE-C06E1C9D953B}"/>
              </a:ext>
            </a:extLst>
          </p:cNvPr>
          <p:cNvSpPr txBox="1"/>
          <p:nvPr/>
        </p:nvSpPr>
        <p:spPr>
          <a:xfrm>
            <a:off x="495394" y="1664729"/>
            <a:ext cx="14973199" cy="1880774"/>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7200" b="1" i="0" u="none" strike="noStrike" kern="1200" cap="none" spc="0" baseline="0">
                <a:solidFill>
                  <a:srgbClr val="1A336B"/>
                </a:solidFill>
                <a:uFillTx/>
                <a:latin typeface="Poppins Bold"/>
                <a:ea typeface="Poppins Bold"/>
                <a:cs typeface="Poppins Bold"/>
              </a:rPr>
              <a:t>Value</a:t>
            </a:r>
            <a:br>
              <a:rPr lang="ar-EG" sz="7200" b="1" i="0" u="none" strike="noStrike" kern="1200" cap="none" spc="0" baseline="0">
                <a:solidFill>
                  <a:srgbClr val="1A336B"/>
                </a:solidFill>
                <a:uFillTx/>
                <a:latin typeface="Poppins Bold"/>
                <a:ea typeface="Poppins Bold"/>
                <a:cs typeface="Poppins Bold"/>
              </a:rPr>
            </a:br>
            <a:br>
              <a:rPr lang="ar-EG" sz="7200" b="1" i="0" u="none" strike="noStrike" kern="1200" cap="none" spc="0" baseline="0">
                <a:solidFill>
                  <a:srgbClr val="1A336B"/>
                </a:solidFill>
                <a:uFillTx/>
                <a:latin typeface="Poppins Bold"/>
                <a:ea typeface="Poppins Bold"/>
                <a:cs typeface="Poppins Bold"/>
              </a:rPr>
            </a:br>
            <a:r>
              <a:rPr lang="en-US" sz="7200" b="1" i="0" u="none" strike="noStrike" kern="1200" cap="none" spc="0" baseline="0">
                <a:solidFill>
                  <a:srgbClr val="1A336B"/>
                </a:solidFill>
                <a:uFillTx/>
                <a:latin typeface="Poppins Bold"/>
                <a:ea typeface="Poppins Bold"/>
                <a:cs typeface="Poppins Bold"/>
              </a:rPr>
              <a:t> Proposition</a:t>
            </a:r>
          </a:p>
        </p:txBody>
      </p:sp>
      <p:sp>
        <p:nvSpPr>
          <p:cNvPr id="15" name="TextBox 51">
            <a:extLst>
              <a:ext uri="{FF2B5EF4-FFF2-40B4-BE49-F238E27FC236}">
                <a16:creationId xmlns:a16="http://schemas.microsoft.com/office/drawing/2014/main" id="{2041F947-644E-43F3-AC64-9EE01CC050B1}"/>
              </a:ext>
            </a:extLst>
          </p:cNvPr>
          <p:cNvSpPr txBox="1"/>
          <p:nvPr/>
        </p:nvSpPr>
        <p:spPr>
          <a:xfrm>
            <a:off x="5392619" y="4554973"/>
            <a:ext cx="10075983" cy="332399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1" u="none" strike="noStrike" kern="1200" cap="none" spc="0" baseline="0">
                <a:solidFill>
                  <a:srgbClr val="000000"/>
                </a:solidFill>
                <a:uFillTx/>
                <a:latin typeface="Calibri"/>
              </a:rPr>
              <a:t>Abo Gehad Store offers customers affordable, high-quality household and lifestyle products with a trusted shopping experience. The store combines variety, convenience, and personalized service, ensuring that customers always find what they need at the right price.</a:t>
            </a:r>
            <a:endParaRPr lang="en-US" sz="3600" b="0" i="0" u="none" strike="noStrike" kern="1200" cap="none" spc="0" baseline="0">
              <a:solidFill>
                <a:srgbClr val="000000"/>
              </a:solidFill>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CDAADFA-DC28-4B3A-A781-1B21EBC707F9}"/>
              </a:ext>
            </a:extLst>
          </p:cNvPr>
          <p:cNvSpPr/>
          <p:nvPr/>
        </p:nvSpPr>
        <p:spPr>
          <a:xfrm>
            <a:off x="0" y="-134691"/>
            <a:ext cx="18288000" cy="10287000"/>
          </a:xfrm>
          <a:custGeom>
            <a:avLst/>
            <a:gdLst>
              <a:gd name="f0" fmla="val w"/>
              <a:gd name="f1" fmla="val h"/>
              <a:gd name="f2" fmla="val 0"/>
              <a:gd name="f3" fmla="val 18288000"/>
              <a:gd name="f4" fmla="val 10287000"/>
              <a:gd name="f5" fmla="*/ f0 1 18288000"/>
              <a:gd name="f6" fmla="*/ f1 1 10287000"/>
              <a:gd name="f7" fmla="val f2"/>
              <a:gd name="f8" fmla="val f3"/>
              <a:gd name="f9" fmla="val f4"/>
              <a:gd name="f10" fmla="+- f9 0 f7"/>
              <a:gd name="f11" fmla="+- f8 0 f7"/>
              <a:gd name="f12" fmla="*/ f11 1 18288000"/>
              <a:gd name="f13" fmla="*/ f10 1 10287000"/>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18288000" h="10287000">
                <a:moveTo>
                  <a:pt x="f2" y="f2"/>
                </a:moveTo>
                <a:lnTo>
                  <a:pt x="f3" y="f2"/>
                </a:lnTo>
                <a:lnTo>
                  <a:pt x="f3" y="f4"/>
                </a:lnTo>
                <a:lnTo>
                  <a:pt x="f2" y="f4"/>
                </a:lnTo>
                <a:lnTo>
                  <a:pt x="f2" y="f2"/>
                </a:lnTo>
                <a:close/>
              </a:path>
            </a:pathLst>
          </a:custGeom>
          <a:blipFill>
            <a:blip r:embed="rId2">
              <a:alphaModFix/>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nvGrpSpPr>
          <p:cNvPr id="3" name="Group 3">
            <a:extLst>
              <a:ext uri="{FF2B5EF4-FFF2-40B4-BE49-F238E27FC236}">
                <a16:creationId xmlns:a16="http://schemas.microsoft.com/office/drawing/2014/main" id="{8A936EEA-0F8E-4C9E-B7FA-FF0C02ADB2BB}"/>
              </a:ext>
            </a:extLst>
          </p:cNvPr>
          <p:cNvGrpSpPr/>
          <p:nvPr/>
        </p:nvGrpSpPr>
        <p:grpSpPr>
          <a:xfrm>
            <a:off x="320862" y="-825264"/>
            <a:ext cx="17646274" cy="1339614"/>
            <a:chOff x="320862" y="-825264"/>
            <a:chExt cx="17646274" cy="1339614"/>
          </a:xfrm>
        </p:grpSpPr>
        <p:sp>
          <p:nvSpPr>
            <p:cNvPr id="4" name="Freeform 4">
              <a:extLst>
                <a:ext uri="{FF2B5EF4-FFF2-40B4-BE49-F238E27FC236}">
                  <a16:creationId xmlns:a16="http://schemas.microsoft.com/office/drawing/2014/main" id="{F1299395-F74A-49DC-BCB0-E22022372A9D}"/>
                </a:ext>
              </a:extLst>
            </p:cNvPr>
            <p:cNvSpPr/>
            <p:nvPr/>
          </p:nvSpPr>
          <p:spPr>
            <a:xfrm>
              <a:off x="320862" y="-514350"/>
              <a:ext cx="17646274" cy="1028700"/>
            </a:xfrm>
            <a:custGeom>
              <a:avLst/>
              <a:gdLst>
                <a:gd name="f0" fmla="val w"/>
                <a:gd name="f1" fmla="val h"/>
                <a:gd name="f2" fmla="val 0"/>
                <a:gd name="f3" fmla="val 3243655"/>
                <a:gd name="f4" fmla="val 189091"/>
                <a:gd name="f5" fmla="val 22375"/>
                <a:gd name="f6" fmla="val 3221279"/>
                <a:gd name="f7" fmla="val 3233637"/>
                <a:gd name="f8" fmla="val 10018"/>
                <a:gd name="f9" fmla="val 166716"/>
                <a:gd name="f10" fmla="val 172650"/>
                <a:gd name="f11" fmla="val 3241297"/>
                <a:gd name="f12" fmla="val 178341"/>
                <a:gd name="f13" fmla="val 3237101"/>
                <a:gd name="f14" fmla="val 182537"/>
                <a:gd name="f15" fmla="val 3232905"/>
                <a:gd name="f16" fmla="val 186733"/>
                <a:gd name="f17" fmla="val 3227214"/>
                <a:gd name="f18" fmla="val 179073"/>
                <a:gd name="f19" fmla="*/ f0 1 3243655"/>
                <a:gd name="f20" fmla="*/ f1 1 189091"/>
                <a:gd name="f21" fmla="val f2"/>
                <a:gd name="f22" fmla="val f3"/>
                <a:gd name="f23" fmla="val f4"/>
                <a:gd name="f24" fmla="+- f23 0 f21"/>
                <a:gd name="f25" fmla="+- f22 0 f21"/>
                <a:gd name="f26" fmla="*/ f25 1 3243655"/>
                <a:gd name="f27" fmla="*/ f24 1 189091"/>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243655" h="189091">
                  <a:moveTo>
                    <a:pt x="f5" y="f2"/>
                  </a:moveTo>
                  <a:lnTo>
                    <a:pt x="f6" y="f2"/>
                  </a:lnTo>
                  <a:cubicBezTo>
                    <a:pt x="f7" y="f2"/>
                    <a:pt x="f3" y="f8"/>
                    <a:pt x="f3" y="f5"/>
                  </a:cubicBezTo>
                  <a:lnTo>
                    <a:pt x="f3" y="f9"/>
                  </a:lnTo>
                  <a:cubicBezTo>
                    <a:pt x="f3" y="f10"/>
                    <a:pt x="f11" y="f12"/>
                    <a:pt x="f13" y="f14"/>
                  </a:cubicBezTo>
                  <a:cubicBezTo>
                    <a:pt x="f15" y="f16"/>
                    <a:pt x="f17" y="f4"/>
                    <a:pt x="f6" y="f4"/>
                  </a:cubicBezTo>
                  <a:lnTo>
                    <a:pt x="f5" y="f4"/>
                  </a:lnTo>
                  <a:cubicBezTo>
                    <a:pt x="f8" y="f4"/>
                    <a:pt x="f2" y="f18"/>
                    <a:pt x="f2" y="f9"/>
                  </a:cubicBezTo>
                  <a:lnTo>
                    <a:pt x="f2" y="f5"/>
                  </a:lnTo>
                  <a:cubicBezTo>
                    <a:pt x="f2" y="f8"/>
                    <a:pt x="f8" y="f2"/>
                    <a:pt x="f5" y="f2"/>
                  </a:cubicBezTo>
                  <a:close/>
                </a:path>
              </a:pathLst>
            </a:custGeom>
            <a:solidFill>
              <a:srgbClr val="1A336B"/>
            </a:solidFill>
            <a:ln cap="flat">
              <a:noFill/>
              <a:prstDash val="solid"/>
            </a:ln>
          </p:spPr>
          <p:txBody>
            <a:bodyPr lIns="0" tIns="0" rIns="0" bIns="0"/>
            <a:lstStyle/>
            <a:p>
              <a:endParaRPr lang="en-US"/>
            </a:p>
          </p:txBody>
        </p:sp>
        <p:sp>
          <p:nvSpPr>
            <p:cNvPr id="5" name="TextBox 5">
              <a:extLst>
                <a:ext uri="{FF2B5EF4-FFF2-40B4-BE49-F238E27FC236}">
                  <a16:creationId xmlns:a16="http://schemas.microsoft.com/office/drawing/2014/main" id="{87ECCBC7-2A8E-4364-AF49-885AA7B52D0B}"/>
                </a:ext>
              </a:extLst>
            </p:cNvPr>
            <p:cNvSpPr txBox="1"/>
            <p:nvPr/>
          </p:nvSpPr>
          <p:spPr>
            <a:xfrm>
              <a:off x="320862" y="-825264"/>
              <a:ext cx="17646274" cy="1339614"/>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6" name="Group 43">
            <a:extLst>
              <a:ext uri="{FF2B5EF4-FFF2-40B4-BE49-F238E27FC236}">
                <a16:creationId xmlns:a16="http://schemas.microsoft.com/office/drawing/2014/main" id="{FCF8B052-B54E-4BDA-9E6E-F1D1F92E2095}"/>
              </a:ext>
            </a:extLst>
          </p:cNvPr>
          <p:cNvGrpSpPr/>
          <p:nvPr/>
        </p:nvGrpSpPr>
        <p:grpSpPr>
          <a:xfrm>
            <a:off x="-1534198" y="9451640"/>
            <a:ext cx="21265048" cy="1349709"/>
            <a:chOff x="-1534198" y="9451640"/>
            <a:chExt cx="21265048" cy="1349709"/>
          </a:xfrm>
        </p:grpSpPr>
        <p:sp>
          <p:nvSpPr>
            <p:cNvPr id="7" name="Freeform 44">
              <a:extLst>
                <a:ext uri="{FF2B5EF4-FFF2-40B4-BE49-F238E27FC236}">
                  <a16:creationId xmlns:a16="http://schemas.microsoft.com/office/drawing/2014/main" id="{01E4DCA1-E223-473A-B8A2-A395BA1C614A}"/>
                </a:ext>
              </a:extLst>
            </p:cNvPr>
            <p:cNvSpPr/>
            <p:nvPr/>
          </p:nvSpPr>
          <p:spPr>
            <a:xfrm>
              <a:off x="-1534198" y="9762555"/>
              <a:ext cx="21265048" cy="1038794"/>
            </a:xfrm>
            <a:custGeom>
              <a:avLst/>
              <a:gdLst>
                <a:gd name="f0" fmla="val w"/>
                <a:gd name="f1" fmla="val h"/>
                <a:gd name="f2" fmla="val 0"/>
                <a:gd name="f3" fmla="val 3908841"/>
                <a:gd name="f4" fmla="val 190946"/>
                <a:gd name="f5" fmla="val 18567"/>
                <a:gd name="f6" fmla="val 3890273"/>
                <a:gd name="f7" fmla="val 3895198"/>
                <a:gd name="f8" fmla="val 3899920"/>
                <a:gd name="f9" fmla="val 1956"/>
                <a:gd name="f10" fmla="val 3903402"/>
                <a:gd name="f11" fmla="val 5438"/>
                <a:gd name="f12" fmla="val 3906885"/>
                <a:gd name="f13" fmla="val 8920"/>
                <a:gd name="f14" fmla="val 13643"/>
                <a:gd name="f15" fmla="val 172379"/>
                <a:gd name="f16" fmla="val 177303"/>
                <a:gd name="f17" fmla="val 182026"/>
                <a:gd name="f18" fmla="val 185508"/>
                <a:gd name="f19" fmla="val 188990"/>
                <a:gd name="f20" fmla="val 8313"/>
                <a:gd name="f21" fmla="val 182633"/>
                <a:gd name="f22" fmla="*/ f0 1 3908841"/>
                <a:gd name="f23" fmla="*/ f1 1 190946"/>
                <a:gd name="f24" fmla="val f2"/>
                <a:gd name="f25" fmla="val f3"/>
                <a:gd name="f26" fmla="val f4"/>
                <a:gd name="f27" fmla="+- f26 0 f24"/>
                <a:gd name="f28" fmla="+- f25 0 f24"/>
                <a:gd name="f29" fmla="*/ f28 1 3908841"/>
                <a:gd name="f30" fmla="*/ f27 1 190946"/>
                <a:gd name="f31" fmla="*/ f24 1 f29"/>
                <a:gd name="f32" fmla="*/ f25 1 f29"/>
                <a:gd name="f33" fmla="*/ f24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3908841" h="190946">
                  <a:moveTo>
                    <a:pt x="f5" y="f2"/>
                  </a:moveTo>
                  <a:lnTo>
                    <a:pt x="f6" y="f2"/>
                  </a:lnTo>
                  <a:cubicBezTo>
                    <a:pt x="f7" y="f2"/>
                    <a:pt x="f8" y="f9"/>
                    <a:pt x="f10" y="f11"/>
                  </a:cubicBezTo>
                  <a:cubicBezTo>
                    <a:pt x="f12" y="f13"/>
                    <a:pt x="f3" y="f14"/>
                    <a:pt x="f3" y="f5"/>
                  </a:cubicBezTo>
                  <a:lnTo>
                    <a:pt x="f3" y="f15"/>
                  </a:lnTo>
                  <a:cubicBezTo>
                    <a:pt x="f3" y="f16"/>
                    <a:pt x="f12" y="f17"/>
                    <a:pt x="f10" y="f18"/>
                  </a:cubicBezTo>
                  <a:cubicBezTo>
                    <a:pt x="f8" y="f19"/>
                    <a:pt x="f7" y="f4"/>
                    <a:pt x="f6" y="f4"/>
                  </a:cubicBezTo>
                  <a:lnTo>
                    <a:pt x="f5" y="f4"/>
                  </a:lnTo>
                  <a:cubicBezTo>
                    <a:pt x="f20" y="f4"/>
                    <a:pt x="f2" y="f21"/>
                    <a:pt x="f2" y="f15"/>
                  </a:cubicBezTo>
                  <a:lnTo>
                    <a:pt x="f2" y="f5"/>
                  </a:lnTo>
                  <a:cubicBezTo>
                    <a:pt x="f2" y="f14"/>
                    <a:pt x="f9" y="f13"/>
                    <a:pt x="f11" y="f11"/>
                  </a:cubicBezTo>
                  <a:cubicBezTo>
                    <a:pt x="f13" y="f9"/>
                    <a:pt x="f14" y="f2"/>
                    <a:pt x="f5" y="f2"/>
                  </a:cubicBezTo>
                  <a:close/>
                </a:path>
              </a:pathLst>
            </a:custGeom>
            <a:solidFill>
              <a:srgbClr val="FFA319"/>
            </a:solidFill>
            <a:ln cap="flat">
              <a:noFill/>
              <a:prstDash val="solid"/>
            </a:ln>
          </p:spPr>
          <p:txBody>
            <a:bodyPr lIns="0" tIns="0" rIns="0" bIns="0"/>
            <a:lstStyle/>
            <a:p>
              <a:endParaRPr lang="en-US"/>
            </a:p>
          </p:txBody>
        </p:sp>
        <p:sp>
          <p:nvSpPr>
            <p:cNvPr id="8" name="TextBox 45">
              <a:extLst>
                <a:ext uri="{FF2B5EF4-FFF2-40B4-BE49-F238E27FC236}">
                  <a16:creationId xmlns:a16="http://schemas.microsoft.com/office/drawing/2014/main" id="{E3EEEE34-BDD7-4895-8F6D-1617FCE7E343}"/>
                </a:ext>
              </a:extLst>
            </p:cNvPr>
            <p:cNvSpPr txBox="1"/>
            <p:nvPr/>
          </p:nvSpPr>
          <p:spPr>
            <a:xfrm>
              <a:off x="-1534198" y="9451640"/>
              <a:ext cx="21265048" cy="134970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66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9" name="TextBox 47">
            <a:extLst>
              <a:ext uri="{FF2B5EF4-FFF2-40B4-BE49-F238E27FC236}">
                <a16:creationId xmlns:a16="http://schemas.microsoft.com/office/drawing/2014/main" id="{393DFB66-F9AC-4A90-9680-8C27B036D280}"/>
              </a:ext>
            </a:extLst>
          </p:cNvPr>
          <p:cNvSpPr txBox="1"/>
          <p:nvPr/>
        </p:nvSpPr>
        <p:spPr>
          <a:xfrm>
            <a:off x="685800" y="4632514"/>
            <a:ext cx="15887599" cy="937945"/>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4620"/>
              </a:lnSpc>
              <a:spcBef>
                <a:spcPts val="0"/>
              </a:spcBef>
              <a:spcAft>
                <a:spcPts val="0"/>
              </a:spcAft>
              <a:buNone/>
              <a:tabLst/>
              <a:defRPr sz="1800" b="0" i="0" u="none" strike="noStrike" kern="0" cap="none" spc="0" baseline="0">
                <a:solidFill>
                  <a:srgbClr val="000000"/>
                </a:solidFill>
                <a:uFillTx/>
              </a:defRPr>
            </a:pPr>
            <a:r>
              <a:rPr lang="en-US" sz="13800" b="1" i="0" u="none" strike="noStrike" kern="1200" cap="none" spc="0" baseline="0">
                <a:solidFill>
                  <a:srgbClr val="1A336B"/>
                </a:solidFill>
                <a:uFillTx/>
                <a:latin typeface="Poppins Bold"/>
                <a:ea typeface="Poppins Bold"/>
                <a:cs typeface="Poppins Bold"/>
              </a:rPr>
              <a:t>Marketing</a:t>
            </a:r>
            <a:r>
              <a:rPr lang="ar-EG" sz="13800" b="1" i="0" u="none" strike="noStrike" kern="1200" cap="none" spc="0" baseline="0">
                <a:solidFill>
                  <a:srgbClr val="1A336B"/>
                </a:solidFill>
                <a:uFillTx/>
                <a:latin typeface="Poppins Bold"/>
                <a:ea typeface="Poppins Bold"/>
                <a:cs typeface="Poppins Bold"/>
              </a:rPr>
              <a:t> </a:t>
            </a:r>
            <a:r>
              <a:rPr lang="en-US" sz="13800" b="1" i="0" u="none" strike="noStrike" kern="1200" cap="none" spc="0" baseline="0">
                <a:solidFill>
                  <a:srgbClr val="1A336B"/>
                </a:solidFill>
                <a:uFillTx/>
                <a:latin typeface="Poppins Bold"/>
                <a:ea typeface="Poppins Bold"/>
                <a:cs typeface="Poppins Bold"/>
              </a:rPr>
              <a:t>Mix</a:t>
            </a:r>
          </a:p>
        </p:txBody>
      </p:sp>
      <p:sp>
        <p:nvSpPr>
          <p:cNvPr id="10" name="Freeform 22">
            <a:extLst>
              <a:ext uri="{FF2B5EF4-FFF2-40B4-BE49-F238E27FC236}">
                <a16:creationId xmlns:a16="http://schemas.microsoft.com/office/drawing/2014/main" id="{5710AAE6-E3ED-470D-8182-97E62970D139}"/>
              </a:ext>
            </a:extLst>
          </p:cNvPr>
          <p:cNvSpPr/>
          <p:nvPr/>
        </p:nvSpPr>
        <p:spPr>
          <a:xfrm>
            <a:off x="14935196" y="2904463"/>
            <a:ext cx="1151403" cy="1171913"/>
          </a:xfrm>
          <a:custGeom>
            <a:avLst/>
            <a:gdLst>
              <a:gd name="f0" fmla="val w"/>
              <a:gd name="f1" fmla="val h"/>
              <a:gd name="f2" fmla="val 0"/>
              <a:gd name="f3" fmla="val 1151403"/>
              <a:gd name="f4" fmla="val 1171911"/>
              <a:gd name="f5" fmla="val 1151402"/>
              <a:gd name="f6" fmla="*/ f0 1 1151403"/>
              <a:gd name="f7" fmla="*/ f1 1 1171911"/>
              <a:gd name="f8" fmla="val f2"/>
              <a:gd name="f9" fmla="val f3"/>
              <a:gd name="f10" fmla="val f4"/>
              <a:gd name="f11" fmla="+- f10 0 f8"/>
              <a:gd name="f12" fmla="+- f9 0 f8"/>
              <a:gd name="f13" fmla="*/ f12 1 1151403"/>
              <a:gd name="f14" fmla="*/ f11 1 1171911"/>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151403" h="1171911">
                <a:moveTo>
                  <a:pt x="f2" y="f2"/>
                </a:moveTo>
                <a:lnTo>
                  <a:pt x="f5" y="f2"/>
                </a:lnTo>
                <a:lnTo>
                  <a:pt x="f5" y="f4"/>
                </a:lnTo>
                <a:lnTo>
                  <a:pt x="f2" y="f4"/>
                </a:lnTo>
                <a:lnTo>
                  <a:pt x="f2" y="f2"/>
                </a:lnTo>
                <a:close/>
              </a:path>
            </a:pathLst>
          </a:custGeom>
          <a:blipFill>
            <a:blip r:embed="rId3">
              <a:alphaModFix/>
              <a:extLst>
                <a:ext uri="{96DAC541-7B7A-43D3-8B79-37D633B846F1}">
                  <asvg:svgBlip xmlns:asvg="http://schemas.microsoft.com/office/drawing/2016/SVG/main" r:embed="rId4"/>
                </a:ext>
              </a:extLst>
            </a:blip>
            <a:stretch>
              <a:fillRect/>
            </a:stretch>
          </a:blip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EG" sz="1800" b="0" i="0" u="none" strike="noStrike" kern="1200" cap="none" spc="0" baseline="0">
              <a:solidFill>
                <a:srgbClr val="000000"/>
              </a:solidFill>
              <a:uFillTx/>
              <a:latin typeface="Calibri"/>
              <a:cs typeface="Arial" pitchFamily="34"/>
            </a:endParaRPr>
          </a:p>
        </p:txBody>
      </p:sp>
      <p:pic>
        <p:nvPicPr>
          <p:cNvPr id="11" name="Picture 13">
            <a:extLst>
              <a:ext uri="{FF2B5EF4-FFF2-40B4-BE49-F238E27FC236}">
                <a16:creationId xmlns:a16="http://schemas.microsoft.com/office/drawing/2014/main" id="{021EDE8B-3ABE-431D-8D1D-35992B4B8C29}"/>
              </a:ext>
            </a:extLst>
          </p:cNvPr>
          <p:cNvPicPr>
            <a:picLocks noChangeAspect="1"/>
          </p:cNvPicPr>
          <p:nvPr/>
        </p:nvPicPr>
        <p:blipFill>
          <a:blip r:embed="rId5"/>
          <a:stretch>
            <a:fillRect/>
          </a:stretch>
        </p:blipFill>
        <p:spPr>
          <a:xfrm>
            <a:off x="1143000" y="2602702"/>
            <a:ext cx="1552578" cy="1533521"/>
          </a:xfrm>
          <a:prstGeom prst="rect">
            <a:avLst/>
          </a:prstGeom>
          <a:noFill/>
          <a:ln cap="flat">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2439</TotalTime>
  <Words>1532</Words>
  <Application>Microsoft Office PowerPoint</Application>
  <PresentationFormat>Widescreen</PresentationFormat>
  <Paragraphs>221</Paragraphs>
  <Slides>36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 Arslan Wessam B</vt:lpstr>
      <vt:lpstr>Abdo Free</vt:lpstr>
      <vt:lpstr>Arial</vt:lpstr>
      <vt:lpstr>Berlin Sans FB Demi</vt:lpstr>
      <vt:lpstr>Calibri</vt:lpstr>
      <vt:lpstr>Cambria</vt:lpstr>
      <vt:lpstr>Lilita One</vt:lpstr>
      <vt:lpstr>Poppins</vt:lpstr>
      <vt:lpstr>Poppins Bold</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Orange Modern Project Management Flowchart Presentation</dc:title>
  <dc:creator>yousif ahmed</dc:creator>
  <cp:lastModifiedBy>cloudconvert_8</cp:lastModifiedBy>
  <cp:revision>143</cp:revision>
  <cp:lastPrinted>2025-11-09T07:39:38Z</cp:lastPrinted>
  <dcterms:created xsi:type="dcterms:W3CDTF">2006-08-16T00:00:00Z</dcterms:created>
  <dcterms:modified xsi:type="dcterms:W3CDTF">2025-11-14T17:10:35Z</dcterms:modified>
</cp:coreProperties>
</file>